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8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9" r:id="rId37"/>
    <p:sldId id="300" r:id="rId38"/>
    <p:sldId id="301" r:id="rId39"/>
    <p:sldId id="302" r:id="rId40"/>
    <p:sldId id="303" r:id="rId41"/>
    <p:sldId id="304" r:id="rId42"/>
    <p:sldId id="305" r:id="rId43"/>
    <p:sldId id="306" r:id="rId44"/>
    <p:sldId id="307" r:id="rId45"/>
    <p:sldId id="308" r:id="rId46"/>
    <p:sldId id="309" r:id="rId47"/>
    <p:sldId id="310" r:id="rId48"/>
    <p:sldId id="311" r:id="rId49"/>
    <p:sldId id="312" r:id="rId50"/>
    <p:sldId id="314" r:id="rId51"/>
    <p:sldId id="315" r:id="rId52"/>
    <p:sldId id="316" r:id="rId53"/>
    <p:sldId id="317" r:id="rId54"/>
    <p:sldId id="318" r:id="rId55"/>
    <p:sldId id="319" r:id="rId56"/>
    <p:sldId id="320" r:id="rId57"/>
    <p:sldId id="321" r:id="rId58"/>
    <p:sldId id="322" r:id="rId59"/>
    <p:sldId id="323" r:id="rId60"/>
    <p:sldId id="275"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276" r:id="rId81"/>
    <p:sldId id="277" r:id="rId82"/>
    <p:sldId id="344" r:id="rId83"/>
    <p:sldId id="278" r:id="rId84"/>
    <p:sldId id="279" r:id="rId85"/>
    <p:sldId id="345" r:id="rId86"/>
    <p:sldId id="346" r:id="rId87"/>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A3C81B1-FBD1-494B-8065-CB7F39DD720B}" type="datetimeFigureOut">
              <a:rPr lang="da-DK" smtClean="0"/>
              <a:pPr/>
              <a:t>15-03-2016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E421139-54AC-4D6F-B478-4CF71144367C}" type="slidenum">
              <a:rPr lang="da-DK" smtClean="0"/>
              <a:pPr/>
              <a:t>‹nr.›</a:t>
            </a:fld>
            <a:endParaRPr lang="da-DK"/>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C81B1-FBD1-494B-8065-CB7F39DD720B}" type="datetimeFigureOut">
              <a:rPr lang="da-DK" smtClean="0"/>
              <a:pPr/>
              <a:t>15-03-2016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21139-54AC-4D6F-B478-4CF71144367C}"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package" Target="../embeddings/Microsoft_Office_Word-dok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err="1" smtClean="0"/>
              <a:t>ADHD’er</a:t>
            </a:r>
            <a:r>
              <a:rPr lang="da-DK" dirty="0" smtClean="0"/>
              <a:t> – dem laver vi da selv</a:t>
            </a:r>
            <a:endParaRPr lang="da-DK" dirty="0"/>
          </a:p>
        </p:txBody>
      </p:sp>
      <p:sp>
        <p:nvSpPr>
          <p:cNvPr id="3" name="Undertitel 2"/>
          <p:cNvSpPr>
            <a:spLocks noGrp="1"/>
          </p:cNvSpPr>
          <p:nvPr>
            <p:ph type="subTitle" idx="1"/>
          </p:nvPr>
        </p:nvSpPr>
        <p:spPr/>
        <p:txBody>
          <a:bodyPr/>
          <a:lstStyle/>
          <a:p>
            <a:r>
              <a:rPr lang="da-DK" dirty="0" smtClean="0"/>
              <a:t>Hvorfor</a:t>
            </a:r>
            <a:r>
              <a:rPr lang="da-DK" dirty="0"/>
              <a:t> </a:t>
            </a:r>
            <a:r>
              <a:rPr lang="da-DK" dirty="0" smtClean="0"/>
              <a:t>og hvordan gør vi det? </a:t>
            </a:r>
          </a:p>
          <a:p>
            <a:r>
              <a:rPr lang="da-DK" dirty="0" smtClean="0"/>
              <a:t>Og kan vi lade være med at lave flere?</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Kriterier for uopmærksomhed</a:t>
            </a:r>
            <a:endParaRPr lang="da-DK" dirty="0"/>
          </a:p>
        </p:txBody>
      </p:sp>
      <p:sp>
        <p:nvSpPr>
          <p:cNvPr id="3" name="Pladsholder til indhold 2"/>
          <p:cNvSpPr>
            <a:spLocks noGrp="1"/>
          </p:cNvSpPr>
          <p:nvPr>
            <p:ph idx="1"/>
          </p:nvPr>
        </p:nvSpPr>
        <p:spPr/>
        <p:txBody>
          <a:bodyPr/>
          <a:lstStyle/>
          <a:p>
            <a:r>
              <a:rPr lang="da-DK" dirty="0" smtClean="0"/>
              <a:t>Mister ofte ting, glemmer at tage ting med, som skal bruges i aktiviteter, herunder blyanter, bøger og tøj</a:t>
            </a:r>
          </a:p>
          <a:p>
            <a:r>
              <a:rPr lang="da-DK" dirty="0" smtClean="0"/>
              <a:t>Distraheres let af det der sker i omgivelserne</a:t>
            </a:r>
          </a:p>
          <a:p>
            <a:r>
              <a:rPr lang="da-DK" dirty="0" smtClean="0"/>
              <a:t>Glemsom i hverdagsaktiviteter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Kriterier for hyperaktivitet</a:t>
            </a:r>
            <a:endParaRPr lang="da-DK" dirty="0"/>
          </a:p>
        </p:txBody>
      </p:sp>
      <p:sp>
        <p:nvSpPr>
          <p:cNvPr id="3" name="Pladsholder til indhold 2"/>
          <p:cNvSpPr>
            <a:spLocks noGrp="1"/>
          </p:cNvSpPr>
          <p:nvPr>
            <p:ph idx="1"/>
          </p:nvPr>
        </p:nvSpPr>
        <p:spPr/>
        <p:txBody>
          <a:bodyPr>
            <a:normAutofit lnSpcReduction="10000"/>
          </a:bodyPr>
          <a:lstStyle/>
          <a:p>
            <a:r>
              <a:rPr lang="da-DK" dirty="0" smtClean="0"/>
              <a:t>Har ingen ro i hænder eller fødder eller sidder uroligt på stolen</a:t>
            </a:r>
          </a:p>
          <a:p>
            <a:r>
              <a:rPr lang="da-DK" dirty="0" smtClean="0"/>
              <a:t>Har svært ved at sidde stille og forlader sin plads</a:t>
            </a:r>
          </a:p>
          <a:p>
            <a:r>
              <a:rPr lang="da-DK" dirty="0" smtClean="0"/>
              <a:t>Har ofte vanskeligt ved at lege eller arbejde stille og roligt</a:t>
            </a:r>
          </a:p>
          <a:p>
            <a:r>
              <a:rPr lang="da-DK" dirty="0" smtClean="0"/>
              <a:t>Synes ofte at være i gang eller i fulde omdrejninger</a:t>
            </a:r>
          </a:p>
          <a:p>
            <a:r>
              <a:rPr lang="da-DK" dirty="0" smtClean="0"/>
              <a:t>Snakker ofte overdrevent meget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Kriterier for impulsivitet</a:t>
            </a:r>
            <a:endParaRPr lang="da-DK" dirty="0"/>
          </a:p>
        </p:txBody>
      </p:sp>
      <p:sp>
        <p:nvSpPr>
          <p:cNvPr id="3" name="Pladsholder til indhold 2"/>
          <p:cNvSpPr>
            <a:spLocks noGrp="1"/>
          </p:cNvSpPr>
          <p:nvPr>
            <p:ph idx="1"/>
          </p:nvPr>
        </p:nvSpPr>
        <p:spPr/>
        <p:txBody>
          <a:bodyPr/>
          <a:lstStyle/>
          <a:p>
            <a:r>
              <a:rPr lang="da-DK" dirty="0" smtClean="0"/>
              <a:t>Svarer ofte på spørgsmål, inden spørgsmålet er færdigt</a:t>
            </a:r>
          </a:p>
          <a:p>
            <a:r>
              <a:rPr lang="da-DK" dirty="0" smtClean="0"/>
              <a:t>Har ofte svært ved at vente på sin tur</a:t>
            </a:r>
          </a:p>
          <a:p>
            <a:r>
              <a:rPr lang="da-DK" dirty="0" smtClean="0"/>
              <a:t>Arbejder og forstyrrer andre eller bryder in i samtaler eller lege</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Diagnosen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Diagnosen er en klinisk diagnose som stilles på basis af  observationer af barnets adfærd</a:t>
            </a:r>
          </a:p>
          <a:p>
            <a:r>
              <a:rPr lang="da-DK" dirty="0" smtClean="0"/>
              <a:t>Med observationer sigtes væsentligst til forældres, pædagogers og læreres – og kun i sjældnere tilfælde mere systematiske observationer foretaget af psykologer og psykiatere</a:t>
            </a:r>
          </a:p>
          <a:p>
            <a:r>
              <a:rPr lang="da-DK" dirty="0" smtClean="0"/>
              <a:t>Observationerne kan dog understøttes af visse mere systematiske funktionsundersøgelser og psykologiske test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Damm &amp; Hove (2006)</a:t>
            </a:r>
            <a:br>
              <a:rPr lang="da-DK" dirty="0" smtClean="0"/>
            </a:br>
            <a:r>
              <a:rPr lang="da-DK" dirty="0" smtClean="0"/>
              <a:t>Årsagsmæssige forklaringer</a:t>
            </a:r>
            <a:endParaRPr lang="da-DK" dirty="0"/>
          </a:p>
        </p:txBody>
      </p:sp>
      <p:sp>
        <p:nvSpPr>
          <p:cNvPr id="3" name="Pladsholder til indhold 2"/>
          <p:cNvSpPr>
            <a:spLocks noGrp="1"/>
          </p:cNvSpPr>
          <p:nvPr>
            <p:ph idx="1"/>
          </p:nvPr>
        </p:nvSpPr>
        <p:spPr/>
        <p:txBody>
          <a:bodyPr/>
          <a:lstStyle/>
          <a:p>
            <a:r>
              <a:rPr lang="da-DK" dirty="0" smtClean="0"/>
              <a:t>ADHD er en heterogen adfærdsmæssig forstyrrelse med en multifaktoriel baggrund.</a:t>
            </a:r>
          </a:p>
          <a:p>
            <a:r>
              <a:rPr lang="da-DK" dirty="0" smtClean="0"/>
              <a:t>Såvel genetiske som </a:t>
            </a:r>
            <a:r>
              <a:rPr lang="da-DK" dirty="0" err="1" smtClean="0"/>
              <a:t>neuroanatomiske/neuro-kemiske</a:t>
            </a:r>
            <a:r>
              <a:rPr lang="da-DK" dirty="0" smtClean="0"/>
              <a:t>/ neurobiologiske og miljømæssige faktorer spiller ind på udviklingen og forløbet af ADHD</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t>Et grundlæggende udgangspunkt for forståelsen af forholdet mellem arv og miljø</a:t>
            </a:r>
            <a:endParaRPr lang="da-DK" sz="3200" dirty="0"/>
          </a:p>
        </p:txBody>
      </p:sp>
      <p:sp>
        <p:nvSpPr>
          <p:cNvPr id="3" name="Pladsholder til indhold 2"/>
          <p:cNvSpPr>
            <a:spLocks noGrp="1"/>
          </p:cNvSpPr>
          <p:nvPr>
            <p:ph idx="1"/>
          </p:nvPr>
        </p:nvSpPr>
        <p:spPr/>
        <p:txBody>
          <a:bodyPr>
            <a:normAutofit fontScale="92500" lnSpcReduction="10000"/>
          </a:bodyPr>
          <a:lstStyle/>
          <a:p>
            <a:pPr>
              <a:buNone/>
            </a:pPr>
            <a:r>
              <a:rPr lang="da-DK" dirty="0" smtClean="0"/>
              <a:t>For at frigøre den videre diskussion fra de tidligere snærende ”enten-eller”-bånd i forholdet mellem arv og miljø , kommer her først et moderat eksempel på forståelsen af interaktion mellem arv og miljø</a:t>
            </a:r>
          </a:p>
          <a:p>
            <a:r>
              <a:rPr lang="da-DK" dirty="0" smtClean="0"/>
              <a:t>”Arveligt disponerede personer skal udsættes for stressfyldte begivenheder, for at få lidelsen til at bryde ud, og risikoen er omvendt lille, hvis de lever et roligt, stabilt og trygt liv” (Hart &amp; Grand, 2006)</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t>Et grundlæggende udgangspunkt for forståelsen af forholdet mellem arv og miljø</a:t>
            </a:r>
            <a:endParaRPr lang="da-DK" sz="3200" dirty="0"/>
          </a:p>
        </p:txBody>
      </p:sp>
      <p:sp>
        <p:nvSpPr>
          <p:cNvPr id="3" name="Pladsholder til indhold 2"/>
          <p:cNvSpPr>
            <a:spLocks noGrp="1"/>
          </p:cNvSpPr>
          <p:nvPr>
            <p:ph idx="1"/>
          </p:nvPr>
        </p:nvSpPr>
        <p:spPr/>
        <p:txBody>
          <a:bodyPr/>
          <a:lstStyle/>
          <a:p>
            <a:r>
              <a:rPr lang="da-DK" dirty="0" smtClean="0"/>
              <a:t>Herunder et mere radikalt eksempel:</a:t>
            </a:r>
          </a:p>
          <a:p>
            <a:r>
              <a:rPr lang="da-DK" dirty="0" smtClean="0"/>
              <a:t>Dyslexi er en kognitiv, sproglig dysfunktion, som kan forstås og beskrives psykolingvistisk, funktionelt identificeres neuropsykologisk og lokaliseres neurobiologisk.</a:t>
            </a:r>
          </a:p>
          <a:p>
            <a:r>
              <a:rPr lang="da-DK" dirty="0" smtClean="0"/>
              <a:t>I stenalderen var denne immanente/latente dysfunktion i enhver henseende uerkendt og praktisk ligegyldig for befolkningen som sådan</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t>Et grundlæggende udgangspunkt for forståelsen af forholdet mellem arv og miljø</a:t>
            </a:r>
            <a:endParaRPr lang="da-DK" sz="3200" dirty="0"/>
          </a:p>
        </p:txBody>
      </p:sp>
      <p:sp>
        <p:nvSpPr>
          <p:cNvPr id="3" name="Pladsholder til indhold 2"/>
          <p:cNvSpPr>
            <a:spLocks noGrp="1"/>
          </p:cNvSpPr>
          <p:nvPr>
            <p:ph idx="1"/>
          </p:nvPr>
        </p:nvSpPr>
        <p:spPr/>
        <p:txBody>
          <a:bodyPr/>
          <a:lstStyle/>
          <a:p>
            <a:r>
              <a:rPr lang="da-DK" dirty="0" smtClean="0"/>
              <a:t>Først efter bogtrykkerkunsten med </a:t>
            </a:r>
            <a:r>
              <a:rPr lang="da-DK" dirty="0" err="1" smtClean="0"/>
              <a:t>Gutenberg</a:t>
            </a:r>
            <a:r>
              <a:rPr lang="da-DK" dirty="0" smtClean="0"/>
              <a:t> i 1400-tallet – og for almenbefolkningen først siden 1850’erne i Europa – er dette deficit blevet en dysfunktion i praksis.</a:t>
            </a:r>
          </a:p>
          <a:p>
            <a:r>
              <a:rPr lang="da-DK" dirty="0" smtClean="0"/>
              <a:t>Resten af oplægget tager afsæt i denne præmis.</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som søges besvaret</a:t>
            </a:r>
            <a:endParaRPr lang="da-DK" dirty="0"/>
          </a:p>
        </p:txBody>
      </p:sp>
      <p:sp>
        <p:nvSpPr>
          <p:cNvPr id="3" name="Pladsholder til indhold 2"/>
          <p:cNvSpPr>
            <a:spLocks noGrp="1"/>
          </p:cNvSpPr>
          <p:nvPr>
            <p:ph idx="1"/>
          </p:nvPr>
        </p:nvSpPr>
        <p:spPr/>
        <p:txBody>
          <a:bodyPr>
            <a:normAutofit lnSpcReduction="10000"/>
          </a:bodyPr>
          <a:lstStyle/>
          <a:p>
            <a:pPr>
              <a:buNone/>
            </a:pPr>
            <a:r>
              <a:rPr lang="da-DK" dirty="0" smtClean="0"/>
              <a:t>Hvad er blevet undersøgt:</a:t>
            </a:r>
          </a:p>
          <a:p>
            <a:r>
              <a:rPr lang="da-DK" dirty="0" smtClean="0"/>
              <a:t>Biologisk</a:t>
            </a:r>
          </a:p>
          <a:p>
            <a:r>
              <a:rPr lang="da-DK" dirty="0" smtClean="0"/>
              <a:t>Psykologisk</a:t>
            </a:r>
          </a:p>
          <a:p>
            <a:r>
              <a:rPr lang="da-DK" dirty="0" smtClean="0"/>
              <a:t>Sociologisk</a:t>
            </a:r>
          </a:p>
          <a:p>
            <a:r>
              <a:rPr lang="da-DK" dirty="0" smtClean="0"/>
              <a:t>Fremtidsforskning</a:t>
            </a:r>
          </a:p>
          <a:p>
            <a:r>
              <a:rPr lang="da-DK" dirty="0" smtClean="0"/>
              <a:t>Filosofisk</a:t>
            </a:r>
          </a:p>
          <a:p>
            <a:r>
              <a:rPr lang="da-DK" dirty="0" smtClean="0"/>
              <a:t>Uddannelsespolitisk</a:t>
            </a:r>
          </a:p>
          <a:p>
            <a:r>
              <a:rPr lang="da-DK" dirty="0" smtClean="0"/>
              <a:t>Pædagogisk</a:t>
            </a:r>
          </a:p>
          <a:p>
            <a:pPr>
              <a:buNone/>
            </a:pPr>
            <a:endParaRPr lang="da-DK" dirty="0" smtClean="0"/>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som søges besvaret</a:t>
            </a:r>
            <a:endParaRPr lang="da-DK" dirty="0"/>
          </a:p>
        </p:txBody>
      </p:sp>
      <p:sp>
        <p:nvSpPr>
          <p:cNvPr id="3" name="Pladsholder til indhold 2"/>
          <p:cNvSpPr>
            <a:spLocks noGrp="1"/>
          </p:cNvSpPr>
          <p:nvPr>
            <p:ph idx="1"/>
          </p:nvPr>
        </p:nvSpPr>
        <p:spPr/>
        <p:txBody>
          <a:bodyPr/>
          <a:lstStyle/>
          <a:p>
            <a:pPr>
              <a:buNone/>
            </a:pPr>
            <a:r>
              <a:rPr lang="da-DK" dirty="0" smtClean="0"/>
              <a:t>Hvad gøres der i praksis</a:t>
            </a:r>
          </a:p>
          <a:p>
            <a:r>
              <a:rPr lang="da-DK" dirty="0" smtClean="0"/>
              <a:t>Medicinsk</a:t>
            </a:r>
          </a:p>
          <a:p>
            <a:r>
              <a:rPr lang="da-DK" dirty="0" smtClean="0"/>
              <a:t>Psykologisk</a:t>
            </a:r>
          </a:p>
          <a:p>
            <a:r>
              <a:rPr lang="da-DK" dirty="0" smtClean="0"/>
              <a:t>Politisk og uddannelsespolitisk</a:t>
            </a:r>
          </a:p>
          <a:p>
            <a:endParaRPr lang="da-DK" dirty="0" smtClean="0"/>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Indgangsbøn</a:t>
            </a:r>
            <a:endParaRPr lang="da-DK" dirty="0"/>
          </a:p>
        </p:txBody>
      </p:sp>
      <p:sp>
        <p:nvSpPr>
          <p:cNvPr id="3" name="Pladsholder til indhold 2"/>
          <p:cNvSpPr>
            <a:spLocks noGrp="1"/>
          </p:cNvSpPr>
          <p:nvPr>
            <p:ph idx="1"/>
          </p:nvPr>
        </p:nvSpPr>
        <p:spPr/>
        <p:txBody>
          <a:bodyPr/>
          <a:lstStyle/>
          <a:p>
            <a:r>
              <a:rPr lang="da-DK" dirty="0" smtClean="0"/>
              <a:t>Anledningen til dette oplæg har været en undren over, hvorfor forskellige temaer, som jeg har fundet centrale, enten ikke har </a:t>
            </a:r>
            <a:r>
              <a:rPr lang="da-DK" dirty="0" err="1" smtClean="0"/>
              <a:t>har</a:t>
            </a:r>
            <a:r>
              <a:rPr lang="da-DK" dirty="0" smtClean="0"/>
              <a:t> været reflekteret eller kun sporadisk nævnt i de sidste par års </a:t>
            </a:r>
            <a:r>
              <a:rPr lang="da-DK" dirty="0" err="1" smtClean="0"/>
              <a:t>ADHD-debat</a:t>
            </a:r>
            <a:r>
              <a:rPr lang="da-DK" dirty="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Udbredelse og herskende opfattelser af  ADHD</a:t>
            </a:r>
            <a:endParaRPr lang="da-DK" dirty="0"/>
          </a:p>
        </p:txBody>
      </p:sp>
      <p:sp>
        <p:nvSpPr>
          <p:cNvPr id="3" name="Undertitel 2"/>
          <p:cNvSpPr>
            <a:spLocks noGrp="1"/>
          </p:cNvSpPr>
          <p:nvPr>
            <p:ph type="subTitle" idx="1"/>
          </p:nvPr>
        </p:nvSpPr>
        <p:spPr/>
        <p:txBody>
          <a:bodyPr/>
          <a:lstStyle/>
          <a:p>
            <a:r>
              <a:rPr lang="da-DK" dirty="0" smtClean="0"/>
              <a:t>Udbredelse i kulturelt og historisk perspektiv</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Udbredelse og herskende opfattelser af  ADHD</a:t>
            </a:r>
            <a:endParaRPr lang="da-DK" dirty="0"/>
          </a:p>
        </p:txBody>
      </p:sp>
      <p:sp>
        <p:nvSpPr>
          <p:cNvPr id="3" name="Pladsholder til indhold 2"/>
          <p:cNvSpPr>
            <a:spLocks noGrp="1"/>
          </p:cNvSpPr>
          <p:nvPr>
            <p:ph idx="1"/>
          </p:nvPr>
        </p:nvSpPr>
        <p:spPr/>
        <p:txBody>
          <a:bodyPr>
            <a:normAutofit fontScale="92500"/>
          </a:bodyPr>
          <a:lstStyle/>
          <a:p>
            <a:r>
              <a:rPr lang="da-DK" dirty="0" smtClean="0"/>
              <a:t>I det følgende tages væsentligst udgangspunkt i to artikler af Carsten René Jørgensen i </a:t>
            </a:r>
            <a:r>
              <a:rPr lang="da-DK" dirty="0" err="1" smtClean="0"/>
              <a:t>henholds-vis</a:t>
            </a:r>
            <a:r>
              <a:rPr lang="da-DK" dirty="0" smtClean="0"/>
              <a:t> Psykolog Nyt og Psyke &amp; Logos </a:t>
            </a:r>
          </a:p>
          <a:p>
            <a:r>
              <a:rPr lang="da-DK" dirty="0" smtClean="0"/>
              <a:t>Selvom der konstateres visse forskelle i </a:t>
            </a:r>
            <a:r>
              <a:rPr lang="da-DK" dirty="0" err="1" smtClean="0"/>
              <a:t>prævalen-sen</a:t>
            </a:r>
            <a:r>
              <a:rPr lang="da-DK" dirty="0" smtClean="0"/>
              <a:t> i forskellige lande i Europa, </a:t>
            </a:r>
            <a:r>
              <a:rPr lang="da-DK" dirty="0" err="1" smtClean="0"/>
              <a:t>Nord-</a:t>
            </a:r>
            <a:r>
              <a:rPr lang="da-DK" dirty="0" smtClean="0"/>
              <a:t> og </a:t>
            </a:r>
            <a:r>
              <a:rPr lang="da-DK" dirty="0" err="1" smtClean="0"/>
              <a:t>Sydame-rika</a:t>
            </a:r>
            <a:r>
              <a:rPr lang="da-DK" dirty="0" smtClean="0"/>
              <a:t>, Afrika og Mellemøsten, er forskellene ikke afgørende.</a:t>
            </a:r>
          </a:p>
          <a:p>
            <a:r>
              <a:rPr lang="da-DK" dirty="0" smtClean="0"/>
              <a:t>Forskellene synes langt mere at bero på </a:t>
            </a:r>
            <a:r>
              <a:rPr lang="da-DK" dirty="0" err="1" smtClean="0"/>
              <a:t>metodo-logiske</a:t>
            </a:r>
            <a:r>
              <a:rPr lang="da-DK" dirty="0" smtClean="0"/>
              <a:t> forskelle i de empiriske undersøgelser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Udbredelse og herskende opfattelser af  ADHD</a:t>
            </a:r>
            <a:endParaRPr lang="da-DK" dirty="0"/>
          </a:p>
        </p:txBody>
      </p:sp>
      <p:sp>
        <p:nvSpPr>
          <p:cNvPr id="3" name="Pladsholder til indhold 2"/>
          <p:cNvSpPr>
            <a:spLocks noGrp="1"/>
          </p:cNvSpPr>
          <p:nvPr>
            <p:ph idx="1"/>
          </p:nvPr>
        </p:nvSpPr>
        <p:spPr/>
        <p:txBody>
          <a:bodyPr/>
          <a:lstStyle/>
          <a:p>
            <a:r>
              <a:rPr lang="da-DK" dirty="0" smtClean="0"/>
              <a:t>Det er derimod vanskeligt at få et klart billede af, hvordan forekomsten af ADHD har udviklet sig over tid.</a:t>
            </a:r>
          </a:p>
          <a:p>
            <a:r>
              <a:rPr lang="da-DK" dirty="0" smtClean="0"/>
              <a:t>Af mange forskellige grunde, herunder den hyppigst nævnte: At diagnosekriterierne først er blevet nogenlunde præciseret i 1980 (DSM-III med ADD) og siden er blevet ændret.</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Udbredelse og herskende opfattelser af  ADHD</a:t>
            </a:r>
            <a:br>
              <a:rPr lang="da-DK" dirty="0" smtClean="0"/>
            </a:b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Dels fordi der ikke foreligger systematiske undersøgelser af den historiske udvikling i forekomsten af ADHD</a:t>
            </a:r>
          </a:p>
          <a:p>
            <a:r>
              <a:rPr lang="da-DK" dirty="0" smtClean="0"/>
              <a:t>De eneste forekommende undersøgelser er fx danske opgørelser over ambulante besøg på børne- og ungdomspsykiatriske afdelinger i tidsrummet 1997-2005. Opgørelsen (der i det refererede eksempel kun rummer drenge) viser en mere end tredobling af antallet indenfor tidsrummet på kun 8 år!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Udbredelse og herskende opfattelser af  ADHD</a:t>
            </a:r>
            <a:endParaRPr lang="da-DK" dirty="0"/>
          </a:p>
        </p:txBody>
      </p:sp>
      <p:sp>
        <p:nvSpPr>
          <p:cNvPr id="3" name="Pladsholder til indhold 2"/>
          <p:cNvSpPr>
            <a:spLocks noGrp="1"/>
          </p:cNvSpPr>
          <p:nvPr>
            <p:ph idx="1"/>
          </p:nvPr>
        </p:nvSpPr>
        <p:spPr/>
        <p:txBody>
          <a:bodyPr/>
          <a:lstStyle/>
          <a:p>
            <a:r>
              <a:rPr lang="da-DK" dirty="0" smtClean="0"/>
              <a:t>Der optræder dels biologiske og miljøfaktorer i et hidtil uafklaret forhold og dermed omfang. (dette problem tages særskilt op senere).</a:t>
            </a:r>
          </a:p>
          <a:p>
            <a:endParaRPr lang="da-DK"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lstStyle/>
          <a:p>
            <a:pPr>
              <a:buNone/>
            </a:pPr>
            <a:r>
              <a:rPr lang="da-DK" dirty="0" smtClean="0"/>
              <a:t>Blandt de ofte anførte grunde findes:</a:t>
            </a:r>
          </a:p>
          <a:p>
            <a:r>
              <a:rPr lang="da-DK" dirty="0" smtClean="0"/>
              <a:t>At sundhedsvæsenet er blevet bedre til at diagnosticere lidelsen (det kan der godt nok rejses alvorlig tvivl om, jf. analysen af den regionale spredning)</a:t>
            </a:r>
          </a:p>
          <a:p>
            <a:r>
              <a:rPr lang="da-DK" dirty="0" smtClean="0"/>
              <a:t>Medicinalindustrien har betydelig økonomisk interesse i at stadig flere børn får psykiatriske diagnoser.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normAutofit lnSpcReduction="10000"/>
          </a:bodyPr>
          <a:lstStyle/>
          <a:p>
            <a:r>
              <a:rPr lang="da-DK" dirty="0" smtClean="0"/>
              <a:t>Medicinalindustriens interesse afspejles både i sammensætning af betydningsfulde udvalg med klar overvægt af psykiatere – her det udvalg der producerede det danske </a:t>
            </a:r>
            <a:r>
              <a:rPr lang="da-DK" dirty="0" err="1" smtClean="0"/>
              <a:t>ADHD-referenceprogram</a:t>
            </a:r>
            <a:r>
              <a:rPr lang="da-DK" dirty="0" smtClean="0"/>
              <a:t> – </a:t>
            </a:r>
          </a:p>
          <a:p>
            <a:r>
              <a:rPr lang="da-DK" dirty="0" smtClean="0"/>
              <a:t>og den behandlingspraksis de anbefaler – her at førstevalget er medicinsk behandling for både svært og moderat belastede børn med ADHD</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lstStyle/>
          <a:p>
            <a:pPr>
              <a:buNone/>
            </a:pPr>
            <a:r>
              <a:rPr lang="da-DK" dirty="0" smtClean="0"/>
              <a:t>Men hertil kommer grunde, som kun sjældent anføres:</a:t>
            </a:r>
          </a:p>
          <a:p>
            <a:r>
              <a:rPr lang="da-DK" dirty="0" smtClean="0"/>
              <a:t>At forekomsten af </a:t>
            </a:r>
            <a:r>
              <a:rPr lang="da-DK" dirty="0" err="1" smtClean="0"/>
              <a:t>ADHD-lidelser</a:t>
            </a:r>
            <a:r>
              <a:rPr lang="da-DK" dirty="0" smtClean="0"/>
              <a:t> de facto har været stigende de sidste årtier, hvilket kan hænge sammen med kulturelle forandringer, at forhold i senmoderniteten bidrager til at </a:t>
            </a:r>
            <a:r>
              <a:rPr lang="da-DK" b="1" dirty="0" smtClean="0"/>
              <a:t>fremelske og forstærke bestemte former for adfærd og psykiske funktionsmåder</a:t>
            </a:r>
            <a:r>
              <a:rPr lang="da-DK" dirty="0" smtClean="0"/>
              <a: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normAutofit lnSpcReduction="10000"/>
          </a:bodyPr>
          <a:lstStyle/>
          <a:p>
            <a:r>
              <a:rPr lang="da-DK" dirty="0" smtClean="0"/>
              <a:t>At den senmoderne kultur, præget af </a:t>
            </a:r>
            <a:r>
              <a:rPr lang="da-DK" dirty="0" err="1" smtClean="0"/>
              <a:t>rastløs-hed</a:t>
            </a:r>
            <a:r>
              <a:rPr lang="da-DK" dirty="0" smtClean="0"/>
              <a:t>, nedbrydning af grænser og autoritet og opløsning af ydre strukturer omkring det enkelte menneske, </a:t>
            </a:r>
            <a:r>
              <a:rPr lang="da-DK" b="1" dirty="0" smtClean="0"/>
              <a:t>forstærker tendenser til uro, impulsivitet og vanskeligheder med at fastholde opmærksomhed omkring </a:t>
            </a:r>
            <a:r>
              <a:rPr lang="da-DK" b="1" dirty="0" err="1" smtClean="0"/>
              <a:t>langsig-tede</a:t>
            </a:r>
            <a:r>
              <a:rPr lang="da-DK" b="1" dirty="0" smtClean="0"/>
              <a:t> mål</a:t>
            </a:r>
            <a:r>
              <a:rPr lang="da-DK" dirty="0" smtClean="0"/>
              <a:t>; forhold der kan </a:t>
            </a:r>
            <a:r>
              <a:rPr lang="da-DK" b="1" dirty="0" smtClean="0"/>
              <a:t>øge risikoen for udvikling af en lang række </a:t>
            </a:r>
            <a:r>
              <a:rPr lang="da-DK" b="1" dirty="0" err="1" smtClean="0"/>
              <a:t>impulsforstyrrel-ses-relaterede</a:t>
            </a:r>
            <a:r>
              <a:rPr lang="da-DK" b="1" dirty="0" smtClean="0"/>
              <a:t> psykiske lidelser </a:t>
            </a:r>
            <a:r>
              <a:rPr lang="da-DK" dirty="0" smtClean="0"/>
              <a:t>(Jørgensen 2008).</a:t>
            </a:r>
            <a:endParaRPr lang="da-DK"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lstStyle/>
          <a:p>
            <a:pPr>
              <a:buNone/>
            </a:pPr>
            <a:r>
              <a:rPr lang="da-DK" dirty="0" smtClean="0"/>
              <a:t>Det får tillige til følge:</a:t>
            </a:r>
          </a:p>
          <a:p>
            <a:r>
              <a:rPr lang="da-DK" dirty="0" smtClean="0"/>
              <a:t>At bestemte funktionsmåder og </a:t>
            </a:r>
            <a:r>
              <a:rPr lang="da-DK" dirty="0" err="1" smtClean="0"/>
              <a:t>adfærdsfor-mer</a:t>
            </a:r>
            <a:r>
              <a:rPr lang="da-DK" dirty="0" smtClean="0"/>
              <a:t>, der af forskellige grunde bliver anset for problematiske i en given kontekst, udpeges som udtryk for psykisk lidelse eller udviklings-forstyrrelse.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Indgangsbøn</a:t>
            </a:r>
            <a:endParaRPr lang="da-DK" dirty="0"/>
          </a:p>
        </p:txBody>
      </p:sp>
      <p:sp>
        <p:nvSpPr>
          <p:cNvPr id="3" name="Pladsholder til indhold 2"/>
          <p:cNvSpPr>
            <a:spLocks noGrp="1"/>
          </p:cNvSpPr>
          <p:nvPr>
            <p:ph idx="1"/>
          </p:nvPr>
        </p:nvSpPr>
        <p:spPr/>
        <p:txBody>
          <a:bodyPr/>
          <a:lstStyle/>
          <a:p>
            <a:pPr>
              <a:buNone/>
            </a:pPr>
            <a:r>
              <a:rPr lang="da-DK" dirty="0" smtClean="0"/>
              <a:t>Denne undren er efterhånden steget til en frustration over manglende relevant</a:t>
            </a:r>
          </a:p>
          <a:p>
            <a:r>
              <a:rPr lang="da-DK" dirty="0" smtClean="0"/>
              <a:t>videnskabelig refleksion og empiriske undersøgelser</a:t>
            </a:r>
          </a:p>
          <a:p>
            <a:r>
              <a:rPr lang="da-DK" dirty="0" smtClean="0"/>
              <a:t>uddannelsespolitisk refleksion og tiltag</a:t>
            </a:r>
          </a:p>
          <a:p>
            <a:r>
              <a:rPr lang="da-DK" dirty="0" smtClean="0"/>
              <a:t>praktisk pædagogisk, psykologisk og psykiatrisk indsats</a:t>
            </a:r>
          </a:p>
          <a:p>
            <a:endParaRPr lang="da-DK" dirty="0" smtClean="0"/>
          </a:p>
          <a:p>
            <a:endParaRPr lang="da-DK" dirty="0" smtClean="0"/>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lstStyle/>
          <a:p>
            <a:pPr>
              <a:buNone/>
            </a:pPr>
            <a:r>
              <a:rPr lang="da-DK" dirty="0" smtClean="0"/>
              <a:t>Samtidig indsnævres opfattelsen af, hvad der er ”normal” og socialt acceptabel adfærd.</a:t>
            </a:r>
          </a:p>
          <a:p>
            <a:r>
              <a:rPr lang="da-DK" dirty="0" smtClean="0"/>
              <a:t>Eksempelvis er hovedparten  af modernitetens sociale institutioner bygget op omkring ”det autonome og selvdisciplinerede menneske”; mennesker der ”styrer sig selv” og i vid udstrækning er i stand til at løse opgaver på egen hånd. </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normAutofit fontScale="92500" lnSpcReduction="10000"/>
          </a:bodyPr>
          <a:lstStyle/>
          <a:p>
            <a:pPr>
              <a:buNone/>
            </a:pPr>
            <a:r>
              <a:rPr lang="da-DK" dirty="0" smtClean="0"/>
              <a:t>Hvem mon får svært ved at leve op til sådanne fordringer?</a:t>
            </a:r>
          </a:p>
          <a:p>
            <a:r>
              <a:rPr lang="da-DK" dirty="0" smtClean="0"/>
              <a:t>Børn og unge, der opfylder de diagnostiske kriterier for ADHD, vil typisk udvise en adfærd i skole, daginstitutioner og andre sociale sammenhænge som på væsentlige punkter er ude af trit med den herskende opfattelse af ”det selvstyrende menneske” og vores forståelse af, hvad der er ”normalt” og ”forventeligt” på et givet trin i den psykologiske udvikling.</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Sociale faktorers betydning for forekomsten af ADHD	</a:t>
            </a:r>
            <a:endParaRPr lang="da-DK" dirty="0"/>
          </a:p>
        </p:txBody>
      </p:sp>
      <p:sp>
        <p:nvSpPr>
          <p:cNvPr id="3" name="Pladsholder til indhold 2"/>
          <p:cNvSpPr>
            <a:spLocks noGrp="1"/>
          </p:cNvSpPr>
          <p:nvPr>
            <p:ph idx="1"/>
          </p:nvPr>
        </p:nvSpPr>
        <p:spPr/>
        <p:txBody>
          <a:bodyPr>
            <a:normAutofit lnSpcReduction="10000"/>
          </a:bodyPr>
          <a:lstStyle/>
          <a:p>
            <a:pPr>
              <a:buNone/>
            </a:pPr>
            <a:r>
              <a:rPr lang="da-DK" dirty="0" smtClean="0"/>
              <a:t>Hvordan forstår de etablerede sundheds- og uddannelsessystemer typisk sådan adfærd?</a:t>
            </a:r>
          </a:p>
          <a:p>
            <a:r>
              <a:rPr lang="da-DK" dirty="0" smtClean="0"/>
              <a:t>Vi vil som udgangspunkt være </a:t>
            </a:r>
            <a:r>
              <a:rPr lang="da-DK" b="1" dirty="0" smtClean="0"/>
              <a:t>tilbøjelige til at individualisere</a:t>
            </a:r>
            <a:r>
              <a:rPr lang="da-DK" dirty="0" smtClean="0"/>
              <a:t> de problemer, som </a:t>
            </a:r>
            <a:r>
              <a:rPr lang="da-DK" dirty="0" err="1" smtClean="0"/>
              <a:t>uundgåe-ligt</a:t>
            </a:r>
            <a:r>
              <a:rPr lang="da-DK" dirty="0" smtClean="0"/>
              <a:t> opstår ved ”</a:t>
            </a:r>
            <a:r>
              <a:rPr lang="da-DK" dirty="0" err="1" smtClean="0"/>
              <a:t>ADHD-barnets</a:t>
            </a:r>
            <a:r>
              <a:rPr lang="da-DK" dirty="0" smtClean="0"/>
              <a:t>” møde med skolen og betragte barnet som ”umodent”, forstyrret og utilregneligt, henfalden til behandling, moralsk fordømmelse, straf eller social eksklusion.</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Køn og socialisering</a:t>
            </a:r>
            <a:endParaRPr lang="da-DK" dirty="0"/>
          </a:p>
        </p:txBody>
      </p:sp>
      <p:sp>
        <p:nvSpPr>
          <p:cNvPr id="3" name="Pladsholder til indhold 2"/>
          <p:cNvSpPr>
            <a:spLocks noGrp="1"/>
          </p:cNvSpPr>
          <p:nvPr>
            <p:ph idx="1"/>
          </p:nvPr>
        </p:nvSpPr>
        <p:spPr/>
        <p:txBody>
          <a:bodyPr/>
          <a:lstStyle/>
          <a:p>
            <a:r>
              <a:rPr lang="da-DK" dirty="0" smtClean="0"/>
              <a:t>Internationale undersøgelser peger </a:t>
            </a:r>
            <a:r>
              <a:rPr lang="da-DK" dirty="0" err="1" smtClean="0"/>
              <a:t>nogenlun-de</a:t>
            </a:r>
            <a:r>
              <a:rPr lang="da-DK" dirty="0" smtClean="0"/>
              <a:t> samstemmende på en endog meget skæv kønsmæssig fordeling, idet 75-80 % er drenge (svarende til 4-5 gange flere drenge end piger)</a:t>
            </a:r>
          </a:p>
          <a:p>
            <a:r>
              <a:rPr lang="da-DK" dirty="0" smtClean="0"/>
              <a:t>En rolle som den biologiske tilgang indtil </a:t>
            </a:r>
            <a:r>
              <a:rPr lang="da-DK" dirty="0" err="1" smtClean="0"/>
              <a:t>vide-re</a:t>
            </a:r>
            <a:r>
              <a:rPr lang="da-DK" dirty="0" smtClean="0"/>
              <a:t> ikke kunnet gøre tilfredsstillende rede for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Køn og socialisering</a:t>
            </a:r>
            <a:endParaRPr lang="da-DK" dirty="0"/>
          </a:p>
        </p:txBody>
      </p:sp>
      <p:sp>
        <p:nvSpPr>
          <p:cNvPr id="3" name="Pladsholder til indhold 2"/>
          <p:cNvSpPr>
            <a:spLocks noGrp="1"/>
          </p:cNvSpPr>
          <p:nvPr>
            <p:ph idx="1"/>
          </p:nvPr>
        </p:nvSpPr>
        <p:spPr/>
        <p:txBody>
          <a:bodyPr/>
          <a:lstStyle/>
          <a:p>
            <a:r>
              <a:rPr lang="da-DK" dirty="0" smtClean="0"/>
              <a:t>Flere peger på at den ”feminisering” af uddannelsessystemet, der er sket i de senere år, har en væsentlig betydning for udviklingen af </a:t>
            </a:r>
            <a:r>
              <a:rPr lang="da-DK" dirty="0" err="1" smtClean="0"/>
              <a:t>ADHD-diagnosen</a:t>
            </a:r>
            <a:r>
              <a:rPr lang="da-DK" dirty="0" smtClean="0"/>
              <a:t> (jeg vil ikke gå nærmere ind på denne vinkel hér)</a:t>
            </a:r>
          </a:p>
          <a:p>
            <a:r>
              <a:rPr lang="da-DK" dirty="0" smtClean="0"/>
              <a:t>Hvorom al ting er, stiger antallet af </a:t>
            </a:r>
            <a:r>
              <a:rPr lang="da-DK" dirty="0" err="1" smtClean="0"/>
              <a:t>ADHD-diagnoser</a:t>
            </a:r>
            <a:r>
              <a:rPr lang="da-DK" dirty="0" smtClean="0"/>
              <a:t> proportionelt med, at pigerne klarer sig bedre i de forskellige uddannelsessystemer.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Køn og socialisering</a:t>
            </a:r>
            <a:endParaRPr lang="da-DK" dirty="0"/>
          </a:p>
        </p:txBody>
      </p:sp>
      <p:sp>
        <p:nvSpPr>
          <p:cNvPr id="3" name="Pladsholder til indhold 2"/>
          <p:cNvSpPr>
            <a:spLocks noGrp="1"/>
          </p:cNvSpPr>
          <p:nvPr>
            <p:ph idx="1"/>
          </p:nvPr>
        </p:nvSpPr>
        <p:spPr/>
        <p:txBody>
          <a:bodyPr/>
          <a:lstStyle/>
          <a:p>
            <a:r>
              <a:rPr lang="da-DK" dirty="0" smtClean="0"/>
              <a:t>I de vestlige uddannelsessystemer er der generelt en tendens til, at pigerne klarer sig bedre og bedre. </a:t>
            </a:r>
          </a:p>
          <a:p>
            <a:r>
              <a:rPr lang="da-DK" dirty="0" smtClean="0"/>
              <a:t>I Danmark er aktuelt 56 % af de universitets-studerende kvinder.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a-DK" dirty="0" smtClean="0"/>
              <a:t>Dømt til autonomi </a:t>
            </a:r>
            <a:br>
              <a:rPr lang="da-DK" dirty="0" smtClean="0"/>
            </a:br>
            <a:endParaRPr lang="da-DK" dirty="0"/>
          </a:p>
        </p:txBody>
      </p:sp>
      <p:sp>
        <p:nvSpPr>
          <p:cNvPr id="3" name="Undertitel 2"/>
          <p:cNvSpPr>
            <a:spLocks noGrp="1"/>
          </p:cNvSpPr>
          <p:nvPr>
            <p:ph type="subTitle" idx="1"/>
          </p:nvPr>
        </p:nvSpPr>
        <p:spPr/>
        <p:txBody>
          <a:bodyPr>
            <a:normAutofit fontScale="85000" lnSpcReduction="10000"/>
          </a:bodyPr>
          <a:lstStyle/>
          <a:p>
            <a:r>
              <a:rPr lang="da-DK" dirty="0" smtClean="0"/>
              <a:t>Skønne malerier og skræmmende billeder</a:t>
            </a:r>
          </a:p>
          <a:p>
            <a:r>
              <a:rPr lang="da-DK" dirty="0" smtClean="0"/>
              <a:t>Det følgende kapitel er væsentligst baseret på en artikel af Jytte Bang i Psyke &amp; Logos</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Dømt til autonomi</a:t>
            </a:r>
            <a:endParaRPr lang="da-DK" dirty="0"/>
          </a:p>
        </p:txBody>
      </p:sp>
      <p:sp>
        <p:nvSpPr>
          <p:cNvPr id="3" name="Pladsholder til indhold 2"/>
          <p:cNvSpPr>
            <a:spLocks noGrp="1"/>
          </p:cNvSpPr>
          <p:nvPr>
            <p:ph idx="1"/>
          </p:nvPr>
        </p:nvSpPr>
        <p:spPr/>
        <p:txBody>
          <a:bodyPr/>
          <a:lstStyle/>
          <a:p>
            <a:pPr>
              <a:buNone/>
            </a:pPr>
            <a:r>
              <a:rPr lang="da-DK" dirty="0" smtClean="0"/>
              <a:t>Ifølge Kommunernes Landsforenings oplæg i 2004 skal børnene i folkeskolen lære at:</a:t>
            </a:r>
          </a:p>
          <a:p>
            <a:r>
              <a:rPr lang="da-DK" dirty="0" smtClean="0"/>
              <a:t>Styre deres egen tid</a:t>
            </a:r>
          </a:p>
          <a:p>
            <a:r>
              <a:rPr lang="da-DK" dirty="0" smtClean="0"/>
              <a:t>Styre deres eget arbejde</a:t>
            </a:r>
          </a:p>
          <a:p>
            <a:r>
              <a:rPr lang="da-DK" dirty="0" smtClean="0"/>
              <a:t>Udøve selvdisciplin</a:t>
            </a:r>
          </a:p>
          <a:p>
            <a:r>
              <a:rPr lang="da-DK" dirty="0" smtClean="0"/>
              <a:t>Have ansvar for egen læring - evt. opblødt til ”have gensidigt ansvar for egen læring”</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Dømt til autonomi</a:t>
            </a:r>
            <a:endParaRPr lang="da-DK" dirty="0"/>
          </a:p>
        </p:txBody>
      </p:sp>
      <p:sp>
        <p:nvSpPr>
          <p:cNvPr id="3" name="Pladsholder til indhold 2"/>
          <p:cNvSpPr>
            <a:spLocks noGrp="1"/>
          </p:cNvSpPr>
          <p:nvPr>
            <p:ph idx="1"/>
          </p:nvPr>
        </p:nvSpPr>
        <p:spPr/>
        <p:txBody>
          <a:bodyPr/>
          <a:lstStyle/>
          <a:p>
            <a:pPr>
              <a:buNone/>
            </a:pPr>
            <a:r>
              <a:rPr lang="da-DK" dirty="0" smtClean="0"/>
              <a:t>Ifølge Jytte Bang opnås det gennem </a:t>
            </a:r>
          </a:p>
          <a:p>
            <a:r>
              <a:rPr lang="da-DK" dirty="0" smtClean="0"/>
              <a:t>Øget individualisme</a:t>
            </a:r>
          </a:p>
          <a:p>
            <a:r>
              <a:rPr lang="da-DK" dirty="0" smtClean="0"/>
              <a:t>Instrumentalisering af fagene</a:t>
            </a:r>
          </a:p>
          <a:p>
            <a:r>
              <a:rPr lang="da-DK" dirty="0"/>
              <a:t> </a:t>
            </a:r>
            <a:r>
              <a:rPr lang="da-DK" dirty="0" smtClean="0"/>
              <a:t>Øget selvdisciplin</a:t>
            </a:r>
          </a:p>
          <a:p>
            <a:endParaRPr lang="da-DK" dirty="0" smtClean="0"/>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Kommunernes Landsforenings oplæg</a:t>
            </a:r>
            <a:endParaRPr lang="da-DK" dirty="0"/>
          </a:p>
        </p:txBody>
      </p:sp>
      <p:sp>
        <p:nvSpPr>
          <p:cNvPr id="3" name="Pladsholder til indhold 2"/>
          <p:cNvSpPr>
            <a:spLocks noGrp="1"/>
          </p:cNvSpPr>
          <p:nvPr>
            <p:ph idx="1"/>
          </p:nvPr>
        </p:nvSpPr>
        <p:spPr/>
        <p:txBody>
          <a:bodyPr/>
          <a:lstStyle/>
          <a:p>
            <a:pPr>
              <a:buNone/>
            </a:pPr>
            <a:r>
              <a:rPr lang="da-DK" dirty="0" smtClean="0"/>
              <a:t>Den grundlæggende præmis i KL’s tankegang:</a:t>
            </a:r>
          </a:p>
          <a:p>
            <a:r>
              <a:rPr lang="da-DK" dirty="0" err="1" smtClean="0"/>
              <a:t>Videnssamfundets</a:t>
            </a:r>
            <a:r>
              <a:rPr lang="da-DK" dirty="0" smtClean="0"/>
              <a:t> stadigt accelererende udvikling giver stadigt øgende afkast af viden, som dels hober sig op og dels forældes.</a:t>
            </a:r>
          </a:p>
          <a:p>
            <a:r>
              <a:rPr lang="da-DK" dirty="0" smtClean="0"/>
              <a:t>Forandringsparathed og fleksibilitet bliver </a:t>
            </a:r>
            <a:r>
              <a:rPr lang="da-DK" dirty="0" err="1" smtClean="0"/>
              <a:t>der-ved</a:t>
            </a:r>
            <a:r>
              <a:rPr lang="da-DK" dirty="0" smtClean="0"/>
              <a:t> nøglebegreber, som skolen må tage sig af.</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Indgangsbøn</a:t>
            </a:r>
            <a:endParaRPr lang="da-DK" dirty="0"/>
          </a:p>
        </p:txBody>
      </p:sp>
      <p:sp>
        <p:nvSpPr>
          <p:cNvPr id="3" name="Pladsholder til indhold 2"/>
          <p:cNvSpPr>
            <a:spLocks noGrp="1"/>
          </p:cNvSpPr>
          <p:nvPr>
            <p:ph idx="1"/>
          </p:nvPr>
        </p:nvSpPr>
        <p:spPr/>
        <p:txBody>
          <a:bodyPr/>
          <a:lstStyle/>
          <a:p>
            <a:r>
              <a:rPr lang="da-DK" dirty="0" smtClean="0"/>
              <a:t>Det skal dog indrømmes at i mellemtiden er blevet opmærksom på at nogle få psykologer har vist sig at have været på banen, og dem tager jeg udgangspunkt i</a:t>
            </a:r>
          </a:p>
          <a:p>
            <a:r>
              <a:rPr lang="da-DK" dirty="0" smtClean="0"/>
              <a:t>Oplægget er primært tænkt som tændsats til en mere omfattende offentlig </a:t>
            </a:r>
            <a:r>
              <a:rPr lang="da-DK" dirty="0" err="1" smtClean="0"/>
              <a:t>samfundmæssig</a:t>
            </a:r>
            <a:r>
              <a:rPr lang="da-DK" dirty="0" smtClean="0"/>
              <a:t> debat, om hvad der – også – ligger til grund for ADHD, og hvad der kan gøres.</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Kommunernes Landsforenings oplæg</a:t>
            </a:r>
            <a:endParaRPr lang="da-DK" dirty="0"/>
          </a:p>
        </p:txBody>
      </p:sp>
      <p:sp>
        <p:nvSpPr>
          <p:cNvPr id="3" name="Pladsholder til indhold 2"/>
          <p:cNvSpPr>
            <a:spLocks noGrp="1"/>
          </p:cNvSpPr>
          <p:nvPr>
            <p:ph idx="1"/>
          </p:nvPr>
        </p:nvSpPr>
        <p:spPr/>
        <p:txBody>
          <a:bodyPr>
            <a:normAutofit fontScale="92500"/>
          </a:bodyPr>
          <a:lstStyle/>
          <a:p>
            <a:pPr>
              <a:buNone/>
            </a:pPr>
            <a:r>
              <a:rPr lang="da-DK" dirty="0" smtClean="0"/>
              <a:t>Resultatet bliver en sammenhængende effekt nemlig:</a:t>
            </a:r>
          </a:p>
          <a:p>
            <a:r>
              <a:rPr lang="da-DK" dirty="0" smtClean="0"/>
              <a:t>Forestillingen om, at barnet må gøres omstillingsparat gennem fleksibilitetskravet for at kunne håndtere </a:t>
            </a:r>
            <a:r>
              <a:rPr lang="da-DK" dirty="0" err="1" smtClean="0"/>
              <a:t>videnssamfundets</a:t>
            </a:r>
            <a:r>
              <a:rPr lang="da-DK" dirty="0" smtClean="0"/>
              <a:t> krav</a:t>
            </a:r>
          </a:p>
          <a:p>
            <a:r>
              <a:rPr lang="da-DK" dirty="0" smtClean="0"/>
              <a:t>Faglighedens ophobning og flygtighed skaber en frustration, som nødvendiggør en </a:t>
            </a:r>
            <a:r>
              <a:rPr lang="da-DK" dirty="0" err="1" smtClean="0"/>
              <a:t>instrumentali-sering</a:t>
            </a:r>
            <a:r>
              <a:rPr lang="da-DK" dirty="0" smtClean="0"/>
              <a:t> af viden i retning af ”grundlæggende </a:t>
            </a:r>
            <a:r>
              <a:rPr lang="da-DK" dirty="0" err="1" smtClean="0"/>
              <a:t>meto-der</a:t>
            </a:r>
            <a:r>
              <a:rPr lang="da-DK" dirty="0" smtClean="0"/>
              <a:t> og teknikker” (her er jeg måske ikke helt enig)</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Kommunernes Landsforenings oplæg</a:t>
            </a:r>
            <a:endParaRPr lang="da-DK" dirty="0"/>
          </a:p>
        </p:txBody>
      </p:sp>
      <p:sp>
        <p:nvSpPr>
          <p:cNvPr id="3" name="Pladsholder til indhold 2"/>
          <p:cNvSpPr>
            <a:spLocks noGrp="1"/>
          </p:cNvSpPr>
          <p:nvPr>
            <p:ph idx="1"/>
          </p:nvPr>
        </p:nvSpPr>
        <p:spPr/>
        <p:txBody>
          <a:bodyPr/>
          <a:lstStyle/>
          <a:p>
            <a:r>
              <a:rPr lang="da-DK" dirty="0" smtClean="0"/>
              <a:t>En sådan instrumentalisering sætter potentielt det, vi forstår ved ”traditionel faglighed” i parentes.</a:t>
            </a:r>
          </a:p>
          <a:p>
            <a:r>
              <a:rPr lang="da-DK" dirty="0" smtClean="0"/>
              <a:t>Dertil kommer at KL’s oplæg savner enhver form for samfundsanalyse. De </a:t>
            </a:r>
            <a:r>
              <a:rPr lang="da-DK" dirty="0" err="1" smtClean="0"/>
              <a:t>samfundsmæs-sige</a:t>
            </a:r>
            <a:r>
              <a:rPr lang="da-DK" dirty="0" smtClean="0"/>
              <a:t> krav problematiseres overhovedet ikke og sluges derfor råt.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Videre konsekvenser af den skitserede uddannelsespolitik</a:t>
            </a:r>
            <a:endParaRPr lang="da-DK" dirty="0"/>
          </a:p>
        </p:txBody>
      </p:sp>
      <p:sp>
        <p:nvSpPr>
          <p:cNvPr id="3" name="Pladsholder til indhold 2"/>
          <p:cNvSpPr>
            <a:spLocks noGrp="1"/>
          </p:cNvSpPr>
          <p:nvPr>
            <p:ph idx="1"/>
          </p:nvPr>
        </p:nvSpPr>
        <p:spPr/>
        <p:txBody>
          <a:bodyPr/>
          <a:lstStyle/>
          <a:p>
            <a:r>
              <a:rPr lang="da-DK" dirty="0" smtClean="0"/>
              <a:t>Selvudfoldelse kommer til at stå højt på uddannelsesdagsordenen</a:t>
            </a:r>
          </a:p>
          <a:p>
            <a:r>
              <a:rPr lang="da-DK" dirty="0" smtClean="0"/>
              <a:t>Selvudfoldelse som </a:t>
            </a:r>
            <a:r>
              <a:rPr lang="da-DK" dirty="0" err="1" smtClean="0"/>
              <a:t>læringsmål</a:t>
            </a:r>
            <a:r>
              <a:rPr lang="da-DK" dirty="0" smtClean="0"/>
              <a:t> medfører nedprioritering af det faglige indhold. Der sker en forskydning fra indhold til form</a:t>
            </a:r>
          </a:p>
          <a:p>
            <a:r>
              <a:rPr lang="da-DK" dirty="0" smtClean="0"/>
              <a:t>Ansvar for egen læring indebærer at børnene skal lære at arbejde, uden at voksne overvåger dem, og udøve selvdisciplin.</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Videre konsekvenser af den skitserede uddannelsespolitik</a:t>
            </a:r>
            <a:endParaRPr lang="da-DK" dirty="0"/>
          </a:p>
        </p:txBody>
      </p:sp>
      <p:sp>
        <p:nvSpPr>
          <p:cNvPr id="3" name="Pladsholder til indhold 2"/>
          <p:cNvSpPr>
            <a:spLocks noGrp="1"/>
          </p:cNvSpPr>
          <p:nvPr>
            <p:ph idx="1"/>
          </p:nvPr>
        </p:nvSpPr>
        <p:spPr/>
        <p:txBody>
          <a:bodyPr/>
          <a:lstStyle/>
          <a:p>
            <a:r>
              <a:rPr lang="da-DK" dirty="0" smtClean="0"/>
              <a:t>Egen læring tager udgangspunkt i den enkelte elevs egen motivation</a:t>
            </a:r>
            <a:r>
              <a:rPr lang="da-DK" dirty="0"/>
              <a:t> </a:t>
            </a:r>
            <a:r>
              <a:rPr lang="da-DK" dirty="0" smtClean="0"/>
              <a:t>og interesser.</a:t>
            </a:r>
          </a:p>
          <a:p>
            <a:r>
              <a:rPr lang="da-DK" dirty="0" smtClean="0"/>
              <a:t>Det bliver lærerens primære opgave at muliggøre elevernes valg af emner, men ikke formidle viden. </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Videre konsekvenser af den skitserede uddannelsespolitik</a:t>
            </a:r>
            <a:endParaRPr lang="da-DK" dirty="0"/>
          </a:p>
        </p:txBody>
      </p:sp>
      <p:sp>
        <p:nvSpPr>
          <p:cNvPr id="3" name="Pladsholder til indhold 2"/>
          <p:cNvSpPr>
            <a:spLocks noGrp="1"/>
          </p:cNvSpPr>
          <p:nvPr>
            <p:ph idx="1"/>
          </p:nvPr>
        </p:nvSpPr>
        <p:spPr/>
        <p:txBody>
          <a:bodyPr>
            <a:normAutofit lnSpcReduction="10000"/>
          </a:bodyPr>
          <a:lstStyle/>
          <a:p>
            <a:pPr>
              <a:buNone/>
            </a:pPr>
            <a:r>
              <a:rPr lang="da-DK" dirty="0" smtClean="0"/>
              <a:t>Jytte Bangs (og mange andres) kritik er </a:t>
            </a:r>
            <a:r>
              <a:rPr lang="da-DK" dirty="0" err="1" smtClean="0"/>
              <a:t>overvej-ende</a:t>
            </a:r>
            <a:r>
              <a:rPr lang="da-DK" dirty="0" smtClean="0"/>
              <a:t> af almen karakter – vedrører forhold der gælder alle.</a:t>
            </a:r>
          </a:p>
          <a:p>
            <a:r>
              <a:rPr lang="da-DK" dirty="0" smtClean="0"/>
              <a:t>Man kan derfor stille følgende supplerende spørgsmål:</a:t>
            </a:r>
          </a:p>
          <a:p>
            <a:r>
              <a:rPr lang="da-DK" dirty="0" smtClean="0"/>
              <a:t>Hvilke typer elever vil – i bedste fald – kunne agere i et sådan løst struktureret univers  og håndtere mangesidede krav til deres faglige, metodologiske og sociale kompetencer?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Videre konsekvenser af den skitserede uddannelsespolitik</a:t>
            </a:r>
            <a:endParaRPr lang="da-DK" dirty="0"/>
          </a:p>
        </p:txBody>
      </p:sp>
      <p:sp>
        <p:nvSpPr>
          <p:cNvPr id="3" name="Pladsholder til indhold 2"/>
          <p:cNvSpPr>
            <a:spLocks noGrp="1"/>
          </p:cNvSpPr>
          <p:nvPr>
            <p:ph idx="1"/>
          </p:nvPr>
        </p:nvSpPr>
        <p:spPr/>
        <p:txBody>
          <a:bodyPr/>
          <a:lstStyle/>
          <a:p>
            <a:r>
              <a:rPr lang="da-DK" dirty="0" smtClean="0"/>
              <a:t>Hvilke typer elever vil have en sårbarhed, der gør det sandsynligt, at de kan udvikle ADHD?</a:t>
            </a:r>
          </a:p>
          <a:p>
            <a:r>
              <a:rPr lang="da-DK" dirty="0" smtClean="0"/>
              <a:t>Og hvilke typer elever vil selv sagt have eller få store vanskeligheder: </a:t>
            </a:r>
            <a:r>
              <a:rPr lang="da-DK" dirty="0" err="1" smtClean="0"/>
              <a:t>ADHD’er</a:t>
            </a:r>
            <a:r>
              <a:rPr lang="da-DK" dirty="0" smtClean="0"/>
              <a:t> (samt adskillige andre typer)</a:t>
            </a:r>
          </a:p>
          <a:p>
            <a:pPr>
              <a:buNone/>
            </a:pP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Videre konsekvenser af den skitserede uddannelsespolitik</a:t>
            </a:r>
            <a:endParaRPr lang="da-DK" dirty="0"/>
          </a:p>
        </p:txBody>
      </p:sp>
      <p:sp>
        <p:nvSpPr>
          <p:cNvPr id="3" name="Pladsholder til indhold 2"/>
          <p:cNvSpPr>
            <a:spLocks noGrp="1"/>
          </p:cNvSpPr>
          <p:nvPr>
            <p:ph idx="1"/>
          </p:nvPr>
        </p:nvSpPr>
        <p:spPr/>
        <p:txBody>
          <a:bodyPr/>
          <a:lstStyle/>
          <a:p>
            <a:pPr>
              <a:buNone/>
            </a:pPr>
            <a:r>
              <a:rPr lang="da-DK" dirty="0" smtClean="0"/>
              <a:t>Jytte Bang peger selv på sådanne trusler for patogene udviklinger:</a:t>
            </a:r>
          </a:p>
          <a:p>
            <a:r>
              <a:rPr lang="da-DK" dirty="0" smtClean="0"/>
              <a:t>Prisen for individualistisk oplevelse af frihed (via indre styring) bliver muligvis </a:t>
            </a:r>
            <a:r>
              <a:rPr lang="da-DK" dirty="0" err="1" smtClean="0"/>
              <a:t>fragmente-ring</a:t>
            </a:r>
            <a:r>
              <a:rPr lang="da-DK" dirty="0" smtClean="0"/>
              <a:t>, uvished og fremmedgørelse i forhold til andre mennesker.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Krav til lærerne</a:t>
            </a:r>
            <a:endParaRPr lang="da-DK" dirty="0"/>
          </a:p>
        </p:txBody>
      </p:sp>
      <p:sp>
        <p:nvSpPr>
          <p:cNvPr id="3" name="Pladsholder til indhold 2"/>
          <p:cNvSpPr>
            <a:spLocks noGrp="1"/>
          </p:cNvSpPr>
          <p:nvPr>
            <p:ph idx="1"/>
          </p:nvPr>
        </p:nvSpPr>
        <p:spPr/>
        <p:txBody>
          <a:bodyPr>
            <a:normAutofit/>
          </a:bodyPr>
          <a:lstStyle/>
          <a:p>
            <a:pPr>
              <a:buNone/>
            </a:pPr>
            <a:r>
              <a:rPr lang="da-DK" dirty="0" smtClean="0"/>
              <a:t>I KL’s oplæg hedder det, at det kan ske gennem at:</a:t>
            </a:r>
          </a:p>
          <a:p>
            <a:r>
              <a:rPr lang="da-DK" dirty="0" smtClean="0"/>
              <a:t>Lærerne skal arbejde med en differentiering af undervisningen mht. børnenes faglige niveau, interesser, sociale relationer og foretrukne indlæringsformer.</a:t>
            </a:r>
          </a:p>
          <a:p>
            <a:pPr>
              <a:buNone/>
            </a:pP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Krav til lærerne</a:t>
            </a:r>
            <a:endParaRPr lang="da-DK" dirty="0"/>
          </a:p>
        </p:txBody>
      </p:sp>
      <p:sp>
        <p:nvSpPr>
          <p:cNvPr id="3" name="Pladsholder til indhold 2"/>
          <p:cNvSpPr>
            <a:spLocks noGrp="1"/>
          </p:cNvSpPr>
          <p:nvPr>
            <p:ph idx="1"/>
          </p:nvPr>
        </p:nvSpPr>
        <p:spPr/>
        <p:txBody>
          <a:bodyPr/>
          <a:lstStyle/>
          <a:p>
            <a:r>
              <a:rPr lang="da-DK" dirty="0" smtClean="0"/>
              <a:t>Denne fleksibilitet synes at lægge op til en flydende struktur, flydende planlægning og flydende indhold.</a:t>
            </a:r>
          </a:p>
          <a:p>
            <a:r>
              <a:rPr lang="da-DK" dirty="0" smtClean="0"/>
              <a:t>Det kræver rullende planlægning og holddannelser på tværs af stamklasser.</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Krav til børnene</a:t>
            </a:r>
            <a:endParaRPr lang="da-DK" dirty="0"/>
          </a:p>
        </p:txBody>
      </p:sp>
      <p:sp>
        <p:nvSpPr>
          <p:cNvPr id="3" name="Pladsholder til indhold 2"/>
          <p:cNvSpPr>
            <a:spLocks noGrp="1"/>
          </p:cNvSpPr>
          <p:nvPr>
            <p:ph idx="1"/>
          </p:nvPr>
        </p:nvSpPr>
        <p:spPr/>
        <p:txBody>
          <a:bodyPr/>
          <a:lstStyle/>
          <a:p>
            <a:pPr>
              <a:buNone/>
            </a:pPr>
            <a:r>
              <a:rPr lang="da-DK" dirty="0" smtClean="0"/>
              <a:t>En sådan flydende struktur og flygtige krav fordrer at børnene</a:t>
            </a:r>
          </a:p>
          <a:p>
            <a:r>
              <a:rPr lang="da-DK" dirty="0" smtClean="0"/>
              <a:t>tilegner sig grundlæggende metoder og </a:t>
            </a:r>
            <a:r>
              <a:rPr lang="da-DK" dirty="0" err="1" smtClean="0"/>
              <a:t>tek-nikker</a:t>
            </a:r>
            <a:r>
              <a:rPr lang="da-DK" dirty="0" smtClean="0"/>
              <a:t>, for efterfølgende at kunne anvende dem</a:t>
            </a:r>
          </a:p>
          <a:p>
            <a:r>
              <a:rPr lang="da-DK" dirty="0" smtClean="0"/>
              <a:t>erhverver sociale kompetencer til at fungere sammen med andre</a:t>
            </a:r>
          </a:p>
          <a:p>
            <a:r>
              <a:rPr lang="da-DK" dirty="0" smtClean="0"/>
              <a:t>besidder forandringsparathed og fleksibilitet</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Indgangsbøn</a:t>
            </a:r>
            <a:endParaRPr lang="da-DK" dirty="0"/>
          </a:p>
        </p:txBody>
      </p:sp>
      <p:sp>
        <p:nvSpPr>
          <p:cNvPr id="3" name="Pladsholder til indhold 2"/>
          <p:cNvSpPr>
            <a:spLocks noGrp="1"/>
          </p:cNvSpPr>
          <p:nvPr>
            <p:ph idx="1"/>
          </p:nvPr>
        </p:nvSpPr>
        <p:spPr/>
        <p:txBody>
          <a:bodyPr/>
          <a:lstStyle/>
          <a:p>
            <a:r>
              <a:rPr lang="da-DK" dirty="0" smtClean="0"/>
              <a:t>Det betyder, at selvom jeg inddrager teoretiske, videnskabsteoretiske og empiriske henvisninger og dokumentationer, lever de kun i beskedent omfang op til normale videnskabelige krav. Det har jeg simpelthen ikke haft tilstrækkelig tid eller ork til.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ADHD – en neuropsykologisk forstyrrelse?</a:t>
            </a:r>
            <a:endParaRPr lang="da-DK" dirty="0"/>
          </a:p>
        </p:txBody>
      </p:sp>
      <p:sp>
        <p:nvSpPr>
          <p:cNvPr id="3" name="Undertitel 2"/>
          <p:cNvSpPr>
            <a:spLocks noGrp="1"/>
          </p:cNvSpPr>
          <p:nvPr>
            <p:ph type="subTitle" idx="1"/>
          </p:nvPr>
        </p:nvSpPr>
        <p:spPr/>
        <p:txBody>
          <a:bodyPr/>
          <a:lstStyle/>
          <a:p>
            <a:r>
              <a:rPr lang="da-DK" dirty="0" smtClean="0"/>
              <a:t>Det følgende kapitel refererer til en artikel af Thomas </a:t>
            </a:r>
            <a:r>
              <a:rPr lang="da-DK" dirty="0" err="1" smtClean="0"/>
              <a:t>Habekost</a:t>
            </a:r>
            <a:r>
              <a:rPr lang="da-DK" dirty="0" smtClean="0"/>
              <a:t> i Psyke &amp; Logos</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ADHD – en neuropsykologisk forstyrrelse?</a:t>
            </a:r>
            <a:endParaRPr lang="da-DK" dirty="0"/>
          </a:p>
        </p:txBody>
      </p:sp>
      <p:sp>
        <p:nvSpPr>
          <p:cNvPr id="3" name="Pladsholder til indhold 2"/>
          <p:cNvSpPr>
            <a:spLocks noGrp="1"/>
          </p:cNvSpPr>
          <p:nvPr>
            <p:ph idx="1"/>
          </p:nvPr>
        </p:nvSpPr>
        <p:spPr/>
        <p:txBody>
          <a:bodyPr>
            <a:normAutofit fontScale="85000" lnSpcReduction="10000"/>
          </a:bodyPr>
          <a:lstStyle/>
          <a:p>
            <a:pPr>
              <a:buNone/>
            </a:pPr>
            <a:r>
              <a:rPr lang="da-DK" dirty="0" smtClean="0"/>
              <a:t>Det følgende tager udgangspunkt i en artikel af Thomas </a:t>
            </a:r>
            <a:r>
              <a:rPr lang="da-DK" dirty="0" err="1" smtClean="0"/>
              <a:t>Habekost</a:t>
            </a:r>
            <a:r>
              <a:rPr lang="da-DK" dirty="0" smtClean="0"/>
              <a:t> (2010), hvor han gennemgår den </a:t>
            </a:r>
            <a:r>
              <a:rPr lang="da-DK" dirty="0" err="1" smtClean="0"/>
              <a:t>neurobio-logiske</a:t>
            </a:r>
            <a:r>
              <a:rPr lang="da-DK" dirty="0" smtClean="0"/>
              <a:t> forskning indenfor feltet de senere år. </a:t>
            </a:r>
          </a:p>
          <a:p>
            <a:r>
              <a:rPr lang="da-DK" dirty="0" smtClean="0"/>
              <a:t>Han gennemgår tre centrale områder, hvor forstyrrelsens neurale grundlag er blevet undersøgt:</a:t>
            </a:r>
          </a:p>
          <a:p>
            <a:r>
              <a:rPr lang="da-DK" dirty="0" smtClean="0"/>
              <a:t>Hjernens anatomiske struktur og funktionelle aktivitetsmønster (i det flg. refereres kort eksempler herfra)</a:t>
            </a:r>
          </a:p>
          <a:p>
            <a:r>
              <a:rPr lang="da-DK" dirty="0" smtClean="0"/>
              <a:t>Hjernens biokemi, herunder effekterne af  farmakologisk behandling</a:t>
            </a:r>
          </a:p>
          <a:p>
            <a:r>
              <a:rPr lang="da-DK" dirty="0" smtClean="0"/>
              <a:t>Forstyrrelsens ætiologi, specielt dens genetiske basis</a:t>
            </a:r>
          </a:p>
          <a:p>
            <a:endParaRPr lang="da-DK" dirty="0" smtClean="0"/>
          </a:p>
          <a:p>
            <a:endParaRPr lang="da-DK" dirty="0" smtClean="0"/>
          </a:p>
          <a:p>
            <a:endParaRPr lang="da-DK"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ADHD – en neuropsykologisk forstyrrelse?</a:t>
            </a:r>
            <a:endParaRPr lang="da-DK" dirty="0"/>
          </a:p>
        </p:txBody>
      </p:sp>
      <p:sp>
        <p:nvSpPr>
          <p:cNvPr id="3" name="Pladsholder til indhold 2"/>
          <p:cNvSpPr>
            <a:spLocks noGrp="1"/>
          </p:cNvSpPr>
          <p:nvPr>
            <p:ph idx="1"/>
          </p:nvPr>
        </p:nvSpPr>
        <p:spPr/>
        <p:txBody>
          <a:bodyPr/>
          <a:lstStyle/>
          <a:p>
            <a:r>
              <a:rPr lang="da-DK" dirty="0" smtClean="0"/>
              <a:t>Det er kontroversielt, om ADHD kan betragtes som en hjerneforstyrrelse (i det flg. refererer jeg kun konklusionerne).</a:t>
            </a:r>
          </a:p>
          <a:p>
            <a:r>
              <a:rPr lang="da-DK" dirty="0" smtClean="0"/>
              <a:t>En stor del af uenigheden udspringer af, at </a:t>
            </a:r>
            <a:r>
              <a:rPr lang="da-DK" dirty="0" err="1" smtClean="0"/>
              <a:t>psykofarmakologisk</a:t>
            </a:r>
            <a:r>
              <a:rPr lang="da-DK" dirty="0" smtClean="0"/>
              <a:t> behandling er meget udbredt, selvom </a:t>
            </a:r>
            <a:r>
              <a:rPr lang="da-DK" dirty="0" err="1" smtClean="0"/>
              <a:t>ADHD-diagnosen</a:t>
            </a:r>
            <a:r>
              <a:rPr lang="da-DK" dirty="0" smtClean="0"/>
              <a:t> beror på en rent adfærdsmæssig vurdering og </a:t>
            </a:r>
            <a:r>
              <a:rPr lang="da-DK" b="1" dirty="0" smtClean="0"/>
              <a:t>ikke kan stilles ud fra bestemte biologiske markører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Jagten på den centrale dysfunktion</a:t>
            </a:r>
            <a:endParaRPr lang="da-DK" dirty="0"/>
          </a:p>
        </p:txBody>
      </p:sp>
      <p:sp>
        <p:nvSpPr>
          <p:cNvPr id="3" name="Pladsholder til indhold 2"/>
          <p:cNvSpPr>
            <a:spLocks noGrp="1"/>
          </p:cNvSpPr>
          <p:nvPr>
            <p:ph idx="1"/>
          </p:nvPr>
        </p:nvSpPr>
        <p:spPr/>
        <p:txBody>
          <a:bodyPr/>
          <a:lstStyle/>
          <a:p>
            <a:r>
              <a:rPr lang="da-DK" dirty="0" smtClean="0"/>
              <a:t>I klassisk medicinsk forståelse skal en dysfunktion kunne påvises objektivt, typisk gennem en biologisk markør (såsom et forhøjet insulinniveau i blodet ved diabetes)</a:t>
            </a:r>
          </a:p>
          <a:p>
            <a:r>
              <a:rPr lang="da-DK" dirty="0" smtClean="0"/>
              <a:t>Men den kan også vise sig ved et karakteristisk kognitivt deficit, som man kan måle i en psykologisk test</a:t>
            </a:r>
            <a:endParaRPr lang="da-DK"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Jagten på den centrale dysfunktion</a:t>
            </a:r>
            <a:endParaRPr lang="da-DK" dirty="0"/>
          </a:p>
        </p:txBody>
      </p:sp>
      <p:sp>
        <p:nvSpPr>
          <p:cNvPr id="3" name="Pladsholder til indhold 2"/>
          <p:cNvSpPr>
            <a:spLocks noGrp="1"/>
          </p:cNvSpPr>
          <p:nvPr>
            <p:ph idx="1"/>
          </p:nvPr>
        </p:nvSpPr>
        <p:spPr/>
        <p:txBody>
          <a:bodyPr/>
          <a:lstStyle/>
          <a:p>
            <a:r>
              <a:rPr lang="da-DK" dirty="0" smtClean="0"/>
              <a:t>Men man har hidtil, hverken fundet en biologisk en kognitiv markør</a:t>
            </a:r>
          </a:p>
          <a:p>
            <a:r>
              <a:rPr lang="da-DK" dirty="0" smtClean="0"/>
              <a:t>I dag er der en voksende erkendelse af at ADHD på mange måder udgør et heterogent syndrom</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Strukturer og </a:t>
            </a:r>
            <a:r>
              <a:rPr lang="da-DK" dirty="0" err="1" smtClean="0"/>
              <a:t>funktionaliteter</a:t>
            </a:r>
            <a:r>
              <a:rPr lang="da-DK" dirty="0" smtClean="0"/>
              <a:t> i hjernen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Man har de senere år identificeret områder og netværk i hjernen, der er involveret i </a:t>
            </a:r>
            <a:r>
              <a:rPr lang="da-DK" dirty="0" err="1" smtClean="0"/>
              <a:t>ADHD-relevante</a:t>
            </a:r>
            <a:r>
              <a:rPr lang="da-DK" dirty="0" smtClean="0"/>
              <a:t> processer som </a:t>
            </a:r>
          </a:p>
          <a:p>
            <a:r>
              <a:rPr lang="da-DK" dirty="0" smtClean="0"/>
              <a:t>Opmærksomhed</a:t>
            </a:r>
          </a:p>
          <a:p>
            <a:r>
              <a:rPr lang="da-DK" dirty="0" smtClean="0"/>
              <a:t>Eksekutive funktioner</a:t>
            </a:r>
          </a:p>
          <a:p>
            <a:r>
              <a:rPr lang="da-DK" dirty="0" smtClean="0"/>
              <a:t>Arbejdshukommelse</a:t>
            </a:r>
          </a:p>
          <a:p>
            <a:r>
              <a:rPr lang="da-DK" dirty="0" smtClean="0"/>
              <a:t>Impulskontrol</a:t>
            </a:r>
          </a:p>
          <a:p>
            <a:r>
              <a:rPr lang="da-DK" dirty="0" smtClean="0"/>
              <a:t>Motorisk styring og </a:t>
            </a:r>
          </a:p>
          <a:p>
            <a:r>
              <a:rPr lang="da-DK" dirty="0" smtClean="0"/>
              <a:t>Motivation</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Strukturer og </a:t>
            </a:r>
            <a:r>
              <a:rPr lang="da-DK" dirty="0" err="1" smtClean="0"/>
              <a:t>funktionaliteter</a:t>
            </a:r>
            <a:r>
              <a:rPr lang="da-DK" dirty="0" smtClean="0"/>
              <a:t> i hjernen</a:t>
            </a:r>
            <a:endParaRPr lang="da-DK" dirty="0"/>
          </a:p>
        </p:txBody>
      </p:sp>
      <p:sp>
        <p:nvSpPr>
          <p:cNvPr id="3" name="Pladsholder til indhold 2"/>
          <p:cNvSpPr>
            <a:spLocks noGrp="1"/>
          </p:cNvSpPr>
          <p:nvPr>
            <p:ph idx="1"/>
          </p:nvPr>
        </p:nvSpPr>
        <p:spPr/>
        <p:txBody>
          <a:bodyPr>
            <a:normAutofit fontScale="92500"/>
          </a:bodyPr>
          <a:lstStyle/>
          <a:p>
            <a:r>
              <a:rPr lang="da-DK" dirty="0" smtClean="0"/>
              <a:t>Det drejer sig primært den præfrontale </a:t>
            </a:r>
            <a:r>
              <a:rPr lang="da-DK" dirty="0" err="1" smtClean="0"/>
              <a:t>kortex</a:t>
            </a:r>
            <a:r>
              <a:rPr lang="da-DK" dirty="0" smtClean="0"/>
              <a:t>, </a:t>
            </a:r>
            <a:r>
              <a:rPr lang="da-DK" dirty="0" err="1" smtClean="0"/>
              <a:t>gyrus</a:t>
            </a:r>
            <a:r>
              <a:rPr lang="da-DK" dirty="0" smtClean="0"/>
              <a:t> singularis og </a:t>
            </a:r>
            <a:r>
              <a:rPr lang="da-DK" dirty="0" err="1" smtClean="0"/>
              <a:t>striatum</a:t>
            </a:r>
            <a:r>
              <a:rPr lang="da-DK" dirty="0" smtClean="0"/>
              <a:t>. Hos børn med ADHD konstateres:</a:t>
            </a:r>
          </a:p>
          <a:p>
            <a:r>
              <a:rPr lang="da-DK" dirty="0" smtClean="0"/>
              <a:t>Den præfrontale </a:t>
            </a:r>
            <a:r>
              <a:rPr lang="da-DK" dirty="0" err="1" smtClean="0"/>
              <a:t>kortex</a:t>
            </a:r>
            <a:r>
              <a:rPr lang="da-DK" dirty="0" smtClean="0"/>
              <a:t> er nogle procent mindre, lidt tyndere og senere udviklet end normalt</a:t>
            </a:r>
          </a:p>
          <a:p>
            <a:r>
              <a:rPr lang="da-DK" dirty="0" smtClean="0"/>
              <a:t>Ved </a:t>
            </a:r>
            <a:r>
              <a:rPr lang="da-DK" dirty="0" err="1" smtClean="0"/>
              <a:t>gyrus</a:t>
            </a:r>
            <a:r>
              <a:rPr lang="da-DK" dirty="0" smtClean="0"/>
              <a:t> singularis og </a:t>
            </a:r>
            <a:r>
              <a:rPr lang="da-DK" dirty="0" err="1" smtClean="0"/>
              <a:t>striatum</a:t>
            </a:r>
            <a:r>
              <a:rPr lang="da-DK" dirty="0" smtClean="0"/>
              <a:t> kan der ligeledes konstateres reduceret omfang</a:t>
            </a:r>
          </a:p>
          <a:p>
            <a:r>
              <a:rPr lang="da-DK" dirty="0" smtClean="0"/>
              <a:t>En række andre studier har også kunnet påvise ændringer i </a:t>
            </a:r>
            <a:r>
              <a:rPr lang="da-DK" dirty="0" err="1" smtClean="0"/>
              <a:t>funktionaliteterne</a:t>
            </a:r>
            <a:endParaRPr lang="da-DK"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Strukturer og </a:t>
            </a:r>
            <a:r>
              <a:rPr lang="da-DK" dirty="0" err="1" smtClean="0"/>
              <a:t>funktionaliteter</a:t>
            </a:r>
            <a:r>
              <a:rPr lang="da-DK" dirty="0" smtClean="0"/>
              <a:t> i hjernen</a:t>
            </a:r>
            <a:endParaRPr lang="da-DK" dirty="0"/>
          </a:p>
        </p:txBody>
      </p:sp>
      <p:sp>
        <p:nvSpPr>
          <p:cNvPr id="3" name="Pladsholder til indhold 2"/>
          <p:cNvSpPr>
            <a:spLocks noGrp="1"/>
          </p:cNvSpPr>
          <p:nvPr>
            <p:ph idx="1"/>
          </p:nvPr>
        </p:nvSpPr>
        <p:spPr/>
        <p:txBody>
          <a:bodyPr/>
          <a:lstStyle/>
          <a:p>
            <a:r>
              <a:rPr lang="da-DK" dirty="0" err="1" smtClean="0"/>
              <a:t>Habekost</a:t>
            </a:r>
            <a:r>
              <a:rPr lang="da-DK" dirty="0" smtClean="0"/>
              <a:t> konkluderer at selvom man medgiver, at hjernen hos personer med ADHD gennemsnitligt er ”anderledes”, kan man således argumentere for, at der ikke entydigt er tale om defekter, men måske snarere biologiske variationer, der i princippet også kunne have positive aspekter.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Konklusioner</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dirty="0" smtClean="0"/>
              <a:t>På lignende vis kan fund fra </a:t>
            </a:r>
            <a:r>
              <a:rPr lang="da-DK" dirty="0" err="1" smtClean="0"/>
              <a:t>neurokemiske</a:t>
            </a:r>
            <a:r>
              <a:rPr lang="da-DK" dirty="0" smtClean="0"/>
              <a:t> og farmakologiske  studier problematiseres.</a:t>
            </a:r>
          </a:p>
          <a:p>
            <a:r>
              <a:rPr lang="da-DK" dirty="0" smtClean="0"/>
              <a:t>På de genetiske studier konkluderes: </a:t>
            </a:r>
          </a:p>
          <a:p>
            <a:r>
              <a:rPr lang="da-DK" dirty="0" smtClean="0"/>
              <a:t>”Man må forstille sig en interaktion mellem belastningsfaktorer og den genetiske disposition, således at miljøpåvirkningerne hos nogle individer giver en forhøjet risiko for udvikling af ADHD, i andre tilfælde udløser en anden psykiatrisk forstyrrelse, mens de for en tredje gruppe børn ikke leder til nogen afvigelse fra den normale udvikling”</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Konklusioner</a:t>
            </a:r>
            <a:endParaRPr lang="da-DK" dirty="0"/>
          </a:p>
        </p:txBody>
      </p:sp>
      <p:sp>
        <p:nvSpPr>
          <p:cNvPr id="3" name="Pladsholder til indhold 2"/>
          <p:cNvSpPr>
            <a:spLocks noGrp="1"/>
          </p:cNvSpPr>
          <p:nvPr>
            <p:ph idx="1"/>
          </p:nvPr>
        </p:nvSpPr>
        <p:spPr/>
        <p:txBody>
          <a:bodyPr>
            <a:normAutofit fontScale="92500"/>
          </a:bodyPr>
          <a:lstStyle/>
          <a:p>
            <a:r>
              <a:rPr lang="da-DK" dirty="0" smtClean="0"/>
              <a:t>”I det hele taget synes det at være klart, at udviklingsforstyrrelser som ADHD ikke bør ses som et simpelt resultat af enten genetiske dispositioner eller bestemte miljøpåvirkninger, men snarere en kompleks interaktion mellem disse faktorer”.</a:t>
            </a:r>
          </a:p>
          <a:p>
            <a:r>
              <a:rPr lang="da-DK" dirty="0" smtClean="0"/>
              <a:t>”Desuden er det tydeligt at det neurobiologiske perspektiv på ADHD må suppleres med </a:t>
            </a:r>
            <a:r>
              <a:rPr lang="da-DK" dirty="0" err="1" smtClean="0"/>
              <a:t>psykolo-giske</a:t>
            </a:r>
            <a:r>
              <a:rPr lang="da-DK" dirty="0" smtClean="0"/>
              <a:t> og sociologiske forståelsesvinkler”</a:t>
            </a:r>
            <a:endParaRPr lang="da-DK"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Udgangsbøn</a:t>
            </a:r>
            <a:endParaRPr lang="da-DK" dirty="0"/>
          </a:p>
        </p:txBody>
      </p:sp>
      <p:sp>
        <p:nvSpPr>
          <p:cNvPr id="3" name="Pladsholder til indhold 2"/>
          <p:cNvSpPr>
            <a:spLocks noGrp="1"/>
          </p:cNvSpPr>
          <p:nvPr>
            <p:ph idx="1"/>
          </p:nvPr>
        </p:nvSpPr>
        <p:spPr/>
        <p:txBody>
          <a:bodyPr>
            <a:normAutofit fontScale="77500" lnSpcReduction="20000"/>
          </a:bodyPr>
          <a:lstStyle/>
          <a:p>
            <a:r>
              <a:rPr lang="da-DK" dirty="0" smtClean="0"/>
              <a:t>Trods den provokerende titel på oplægget, er det ikke min hensigt – i denne sammenhæng - at stille spørgsmålstegn ved den </a:t>
            </a:r>
            <a:r>
              <a:rPr lang="da-DK" dirty="0" err="1" smtClean="0"/>
              <a:t>multifaktorielle</a:t>
            </a:r>
            <a:r>
              <a:rPr lang="da-DK" dirty="0" smtClean="0"/>
              <a:t> tilgang, som der hersker temmelig bred enighed om.</a:t>
            </a:r>
          </a:p>
          <a:p>
            <a:r>
              <a:rPr lang="da-DK" dirty="0" smtClean="0"/>
              <a:t>Det betyder at jeg er med på at ADHD kan øse af mange kilder: Biologisk, samfundsmæssigt, socialt, psykologisk mm.</a:t>
            </a:r>
          </a:p>
          <a:p>
            <a:r>
              <a:rPr lang="da-DK" dirty="0" smtClean="0"/>
              <a:t>Men det betyder, at jeg vil argumentere for hvordan </a:t>
            </a:r>
            <a:r>
              <a:rPr lang="da-DK" dirty="0" err="1" smtClean="0"/>
              <a:t>sam-fundsmæssige</a:t>
            </a:r>
            <a:r>
              <a:rPr lang="da-DK" dirty="0" smtClean="0"/>
              <a:t> betingelser, sociale krav, </a:t>
            </a:r>
            <a:r>
              <a:rPr lang="da-DK" dirty="0" err="1" smtClean="0"/>
              <a:t>uddannelsespoliti-ske</a:t>
            </a:r>
            <a:r>
              <a:rPr lang="da-DK" dirty="0" smtClean="0"/>
              <a:t> tiltag, krav og organiseringer i interaktion med </a:t>
            </a:r>
            <a:r>
              <a:rPr lang="da-DK" dirty="0" err="1" smtClean="0"/>
              <a:t>biolo-giske</a:t>
            </a:r>
            <a:r>
              <a:rPr lang="da-DK" dirty="0" smtClean="0"/>
              <a:t> og psykologiske forudsætninger er medbestemmende for udvikling af ADHD </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Spørgsmål som søges besvaret</a:t>
            </a:r>
            <a:endParaRPr lang="da-DK" dirty="0"/>
          </a:p>
        </p:txBody>
      </p:sp>
      <p:sp>
        <p:nvSpPr>
          <p:cNvPr id="3" name="Pladsholder til indhold 2"/>
          <p:cNvSpPr>
            <a:spLocks noGrp="1"/>
          </p:cNvSpPr>
          <p:nvPr>
            <p:ph idx="1"/>
          </p:nvPr>
        </p:nvSpPr>
        <p:spPr/>
        <p:txBody>
          <a:bodyPr/>
          <a:lstStyle/>
          <a:p>
            <a:pPr>
              <a:buNone/>
            </a:pPr>
            <a:r>
              <a:rPr lang="da-DK" dirty="0" smtClean="0"/>
              <a:t>Hvad savnes empirisk videnskabeligt undersøgt</a:t>
            </a:r>
          </a:p>
          <a:p>
            <a:r>
              <a:rPr lang="da-DK" dirty="0" smtClean="0"/>
              <a:t>Neurofysiologisk og –psykologisk i historisk perspektiv</a:t>
            </a:r>
          </a:p>
          <a:p>
            <a:r>
              <a:rPr lang="da-DK" dirty="0" smtClean="0"/>
              <a:t> sociologisk</a:t>
            </a:r>
            <a:r>
              <a:rPr lang="da-DK" dirty="0"/>
              <a:t> </a:t>
            </a:r>
            <a:r>
              <a:rPr lang="da-DK" dirty="0" smtClean="0"/>
              <a:t>og psykologisk i historisk perspektiv</a:t>
            </a:r>
          </a:p>
          <a:p>
            <a:r>
              <a:rPr lang="da-DK" dirty="0" smtClean="0"/>
              <a:t>Fremtidsforskning: Hvilke </a:t>
            </a:r>
            <a:r>
              <a:rPr lang="da-DK" dirty="0" err="1" smtClean="0"/>
              <a:t>udviklingsperspek-tiver</a:t>
            </a:r>
            <a:r>
              <a:rPr lang="da-DK" dirty="0" smtClean="0"/>
              <a:t> savnes på forskningsdagsordenen?</a:t>
            </a:r>
          </a:p>
          <a:p>
            <a:endParaRPr lang="da-DK" dirty="0" smtClean="0"/>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a-DK" dirty="0" smtClean="0"/>
              <a:t>Teoretisk brobygning mellem neurobiologiske, psykologiske og sociologiske perspektiver</a:t>
            </a:r>
            <a:endParaRPr lang="da-DK" dirty="0"/>
          </a:p>
        </p:txBody>
      </p:sp>
      <p:sp>
        <p:nvSpPr>
          <p:cNvPr id="3" name="Undertitel 2"/>
          <p:cNvSpPr>
            <a:spLocks noGrp="1"/>
          </p:cNvSpPr>
          <p:nvPr>
            <p:ph type="subTitle" idx="1"/>
          </p:nvPr>
        </p:nvSpPr>
        <p:spPr/>
        <p:txBody>
          <a:bodyPr/>
          <a:lstStyle/>
          <a:p>
            <a:r>
              <a:rPr lang="da-DK" dirty="0" smtClean="0"/>
              <a:t>Integration af udviklingspsykologi og nyere hjerneforskning</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dirty="0" smtClean="0"/>
              <a:t>Teoretisk brobygning mellem neurobiologiske, psykologiske og sociologiske perspektiver</a:t>
            </a:r>
            <a:endParaRPr lang="da-DK" sz="3200" dirty="0"/>
          </a:p>
        </p:txBody>
      </p:sp>
      <p:sp>
        <p:nvSpPr>
          <p:cNvPr id="3" name="Pladsholder til indhold 2"/>
          <p:cNvSpPr>
            <a:spLocks noGrp="1"/>
          </p:cNvSpPr>
          <p:nvPr>
            <p:ph idx="1"/>
          </p:nvPr>
        </p:nvSpPr>
        <p:spPr/>
        <p:txBody>
          <a:bodyPr>
            <a:normAutofit fontScale="85000" lnSpcReduction="20000"/>
          </a:bodyPr>
          <a:lstStyle/>
          <a:p>
            <a:pPr>
              <a:buNone/>
            </a:pPr>
            <a:r>
              <a:rPr lang="da-DK" dirty="0" smtClean="0"/>
              <a:t>Susan Hart er et eksempel på en sådan teoretisk brobygger. </a:t>
            </a:r>
          </a:p>
          <a:p>
            <a:r>
              <a:rPr lang="da-DK" dirty="0" smtClean="0"/>
              <a:t>Grundlæggende er der tale om at integrere udviklings-psykologi/tilknytningsteori  (beroende på </a:t>
            </a:r>
            <a:r>
              <a:rPr lang="da-DK" dirty="0" err="1" smtClean="0"/>
              <a:t>Bowlby</a:t>
            </a:r>
            <a:r>
              <a:rPr lang="da-DK" dirty="0" smtClean="0"/>
              <a:t>, Stern) – med dens inddragelse af relationsperspektiv, og nyere hjerne forskning. </a:t>
            </a:r>
          </a:p>
          <a:p>
            <a:r>
              <a:rPr lang="da-DK" dirty="0" smtClean="0"/>
              <a:t>Det </a:t>
            </a:r>
            <a:r>
              <a:rPr lang="da-DK" dirty="0" err="1" smtClean="0"/>
              <a:t>epigenetiske</a:t>
            </a:r>
            <a:r>
              <a:rPr lang="da-DK" dirty="0" smtClean="0"/>
              <a:t> perspektiv er et eksempel på </a:t>
            </a:r>
            <a:r>
              <a:rPr lang="da-DK" dirty="0" err="1" smtClean="0"/>
              <a:t>hvorle-des</a:t>
            </a:r>
            <a:r>
              <a:rPr lang="da-DK" dirty="0" smtClean="0"/>
              <a:t> den tidligere – og desværre også i alt for vidt omfang hidtidige – diskussion mellem arv og miljø, nu sammentænkes, reformuleres, delvist overskrider tidligere grænser og i hvert fald sætter grænsepælene andre steder.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Epigenetik</a:t>
            </a:r>
            <a:endParaRPr lang="da-DK" dirty="0"/>
          </a:p>
        </p:txBody>
      </p:sp>
      <p:sp>
        <p:nvSpPr>
          <p:cNvPr id="3" name="Pladsholder til indhold 2"/>
          <p:cNvSpPr>
            <a:spLocks noGrp="1"/>
          </p:cNvSpPr>
          <p:nvPr>
            <p:ph idx="1"/>
          </p:nvPr>
        </p:nvSpPr>
        <p:spPr/>
        <p:txBody>
          <a:bodyPr>
            <a:normAutofit fontScale="25000" lnSpcReduction="20000"/>
          </a:bodyPr>
          <a:lstStyle/>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r>
              <a:rPr lang="da-DK" dirty="0" smtClean="0"/>
              <a:t> </a:t>
            </a:r>
          </a:p>
          <a:p>
            <a:endParaRPr lang="da-DK" dirty="0"/>
          </a:p>
        </p:txBody>
      </p:sp>
      <p:graphicFrame>
        <p:nvGraphicFramePr>
          <p:cNvPr id="1026" name="Object 2"/>
          <p:cNvGraphicFramePr>
            <a:graphicFrameLocks noChangeAspect="1"/>
          </p:cNvGraphicFramePr>
          <p:nvPr/>
        </p:nvGraphicFramePr>
        <p:xfrm>
          <a:off x="1785918" y="1357298"/>
          <a:ext cx="6072230" cy="7754940"/>
        </p:xfrm>
        <a:graphic>
          <a:graphicData uri="http://schemas.openxmlformats.org/presentationml/2006/ole">
            <p:oleObj spid="_x0000_s1026" name="Dokument" r:id="rId3" imgW="6122537" imgH="8469887" progId="Word.Document.12">
              <p:embed/>
            </p:oleObj>
          </a:graphicData>
        </a:graphic>
      </p:graphicFrame>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a:t>
            </a:r>
            <a:r>
              <a:rPr lang="da-DK" dirty="0" err="1"/>
              <a:t>e</a:t>
            </a:r>
            <a:r>
              <a:rPr lang="da-DK" dirty="0" err="1" smtClean="0"/>
              <a:t>pigenetiske</a:t>
            </a:r>
            <a:r>
              <a:rPr lang="da-DK" dirty="0" smtClean="0"/>
              <a:t> forståelse</a:t>
            </a:r>
            <a:endParaRPr lang="da-DK" dirty="0"/>
          </a:p>
        </p:txBody>
      </p:sp>
      <p:sp>
        <p:nvSpPr>
          <p:cNvPr id="3" name="Pladsholder til indhold 2"/>
          <p:cNvSpPr>
            <a:spLocks noGrp="1"/>
          </p:cNvSpPr>
          <p:nvPr>
            <p:ph idx="1"/>
          </p:nvPr>
        </p:nvSpPr>
        <p:spPr/>
        <p:txBody>
          <a:bodyPr>
            <a:normAutofit fontScale="92500"/>
          </a:bodyPr>
          <a:lstStyle/>
          <a:p>
            <a:r>
              <a:rPr lang="da-DK" dirty="0" smtClean="0"/>
              <a:t>I sin bog  ”Hjerne samhørighed, personlighed – introduktion til </a:t>
            </a:r>
            <a:r>
              <a:rPr lang="da-DK" dirty="0" err="1" smtClean="0"/>
              <a:t>neuroaffektiv</a:t>
            </a:r>
            <a:r>
              <a:rPr lang="da-DK" dirty="0" smtClean="0"/>
              <a:t> udvikling” indleder hun med at kridte banen op således:</a:t>
            </a:r>
          </a:p>
          <a:p>
            <a:r>
              <a:rPr lang="da-DK" dirty="0" smtClean="0"/>
              <a:t>Debatten omkring arv og miljø synes at være endeløs og på mange måder meningsløs, idet arv og miljø kun kan udtrykke sig i et intimt samspil. Arv og miljø udtrykker sig allerede fra </a:t>
            </a:r>
            <a:r>
              <a:rPr lang="da-DK" dirty="0" err="1" smtClean="0"/>
              <a:t>undfang-else</a:t>
            </a:r>
            <a:r>
              <a:rPr lang="da-DK" dirty="0" smtClean="0"/>
              <a:t>, igennem hele fostertilstanden, igennem barndom og ungdom og videre ind i voksenlivet.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a:t>
            </a:r>
            <a:r>
              <a:rPr lang="da-DK" dirty="0" err="1" smtClean="0"/>
              <a:t>epigenetiske</a:t>
            </a:r>
            <a:r>
              <a:rPr lang="da-DK" dirty="0" smtClean="0"/>
              <a:t> forståelse</a:t>
            </a:r>
            <a:endParaRPr lang="da-DK" dirty="0"/>
          </a:p>
        </p:txBody>
      </p:sp>
      <p:sp>
        <p:nvSpPr>
          <p:cNvPr id="3" name="Pladsholder til indhold 2"/>
          <p:cNvSpPr>
            <a:spLocks noGrp="1"/>
          </p:cNvSpPr>
          <p:nvPr>
            <p:ph idx="1"/>
          </p:nvPr>
        </p:nvSpPr>
        <p:spPr/>
        <p:txBody>
          <a:bodyPr>
            <a:normAutofit fontScale="92500" lnSpcReduction="10000"/>
          </a:bodyPr>
          <a:lstStyle/>
          <a:p>
            <a:pPr>
              <a:buNone/>
            </a:pPr>
            <a:r>
              <a:rPr lang="da-DK" dirty="0" smtClean="0"/>
              <a:t>Alment hedder det videre:</a:t>
            </a:r>
          </a:p>
          <a:p>
            <a:r>
              <a:rPr lang="da-DK" dirty="0" smtClean="0"/>
              <a:t>En primær omsorgsperson påvirker udviklingen af et affektregulerende system, som er neuralt betinget, og som senere er med til at regulere andre tilknytningsfunktioner.</a:t>
            </a:r>
          </a:p>
          <a:p>
            <a:r>
              <a:rPr lang="da-DK" dirty="0" smtClean="0"/>
              <a:t>Vores potentielle evner udtrykker sig gennem hjernens grundstruktur, altså gennem arven, men miljøfaktorer mobiliserer de latente evner ved at forandre de eksisterende nervebaners effektivitet og fremkalder nye adfærdsmønstre.</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Den </a:t>
            </a:r>
            <a:r>
              <a:rPr lang="da-DK" dirty="0" err="1" smtClean="0"/>
              <a:t>epigenetiske</a:t>
            </a:r>
            <a:r>
              <a:rPr lang="da-DK" dirty="0" smtClean="0"/>
              <a:t> forståelse</a:t>
            </a:r>
            <a:br>
              <a:rPr lang="da-DK" dirty="0" smtClean="0"/>
            </a:br>
            <a:endParaRPr lang="da-DK" dirty="0"/>
          </a:p>
        </p:txBody>
      </p:sp>
      <p:sp>
        <p:nvSpPr>
          <p:cNvPr id="3" name="Pladsholder til indhold 2"/>
          <p:cNvSpPr>
            <a:spLocks noGrp="1"/>
          </p:cNvSpPr>
          <p:nvPr>
            <p:ph idx="1"/>
          </p:nvPr>
        </p:nvSpPr>
        <p:spPr/>
        <p:txBody>
          <a:bodyPr/>
          <a:lstStyle/>
          <a:p>
            <a:r>
              <a:rPr lang="da-DK" dirty="0" smtClean="0"/>
              <a:t>Den neurale struktur skaber anlægget, men erfaringen giver det dets specifikke udformning</a:t>
            </a:r>
          </a:p>
          <a:p>
            <a:r>
              <a:rPr lang="da-DK" b="1" dirty="0" smtClean="0"/>
              <a:t>Nogle gener viser sig kun under bestemte </a:t>
            </a:r>
            <a:r>
              <a:rPr lang="da-DK" b="1" dirty="0" err="1" smtClean="0"/>
              <a:t>livsomstændigheder</a:t>
            </a:r>
            <a:r>
              <a:rPr lang="da-DK" b="1" dirty="0" smtClean="0"/>
              <a:t>, og de personer, der genetisk set er mest udsatte, er også mest modtagelige for psykiske skadevirkninger gennem miljøet</a:t>
            </a:r>
            <a:r>
              <a:rPr lang="da-DK" dirty="0" smtClean="0"/>
              <a: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a:t>
            </a:r>
            <a:r>
              <a:rPr lang="da-DK" dirty="0" err="1" smtClean="0"/>
              <a:t>epigenetiske</a:t>
            </a:r>
            <a:r>
              <a:rPr lang="da-DK" dirty="0" smtClean="0"/>
              <a:t> forståelse</a:t>
            </a:r>
            <a:endParaRPr lang="da-DK" dirty="0"/>
          </a:p>
        </p:txBody>
      </p:sp>
      <p:sp>
        <p:nvSpPr>
          <p:cNvPr id="3" name="Pladsholder til indhold 2"/>
          <p:cNvSpPr>
            <a:spLocks noGrp="1"/>
          </p:cNvSpPr>
          <p:nvPr>
            <p:ph idx="1"/>
          </p:nvPr>
        </p:nvSpPr>
        <p:spPr/>
        <p:txBody>
          <a:bodyPr>
            <a:normAutofit fontScale="92500" lnSpcReduction="20000"/>
          </a:bodyPr>
          <a:lstStyle/>
          <a:p>
            <a:pPr>
              <a:buNone/>
            </a:pPr>
            <a:r>
              <a:rPr lang="da-DK" dirty="0" smtClean="0"/>
              <a:t>Et eksempel på sammenhængen mellem genetiske anlæg og miljø: Forekomst og udvikling af skizofreni:</a:t>
            </a:r>
          </a:p>
          <a:p>
            <a:r>
              <a:rPr lang="da-DK" dirty="0" smtClean="0"/>
              <a:t>I gennemsnit udvikler 1 % af befolkningen skizofreni</a:t>
            </a:r>
          </a:p>
          <a:p>
            <a:r>
              <a:rPr lang="da-DK" dirty="0" smtClean="0"/>
              <a:t>Blandt søskende 9 %</a:t>
            </a:r>
          </a:p>
          <a:p>
            <a:r>
              <a:rPr lang="da-DK" dirty="0" smtClean="0"/>
              <a:t>Blandt tveæggede tvillinger 17 %</a:t>
            </a:r>
          </a:p>
          <a:p>
            <a:r>
              <a:rPr lang="da-DK" b="1" dirty="0" smtClean="0"/>
              <a:t>Hos enæggede tvillinger er der kun 50 procents risiko for, at begge vil udvikle lidelsen, hvis den ene har den, selvom genmaterialet er ens.</a:t>
            </a:r>
            <a:endParaRPr lang="da-DK"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Den </a:t>
            </a:r>
            <a:r>
              <a:rPr lang="da-DK" dirty="0" err="1" smtClean="0"/>
              <a:t>epigenetiske</a:t>
            </a:r>
            <a:r>
              <a:rPr lang="da-DK" dirty="0" smtClean="0"/>
              <a:t> forståelse</a:t>
            </a:r>
            <a:endParaRPr lang="da-DK" dirty="0"/>
          </a:p>
        </p:txBody>
      </p:sp>
      <p:sp>
        <p:nvSpPr>
          <p:cNvPr id="3" name="Pladsholder til indhold 2"/>
          <p:cNvSpPr>
            <a:spLocks noGrp="1"/>
          </p:cNvSpPr>
          <p:nvPr>
            <p:ph idx="1"/>
          </p:nvPr>
        </p:nvSpPr>
        <p:spPr/>
        <p:txBody>
          <a:bodyPr/>
          <a:lstStyle/>
          <a:p>
            <a:r>
              <a:rPr lang="da-DK" dirty="0" smtClean="0"/>
              <a:t>Menneskets hjerne udvikler ca. 70 % af sit endelige indhold og potentiale efter fødslen.</a:t>
            </a:r>
          </a:p>
          <a:p>
            <a:r>
              <a:rPr lang="da-DK" dirty="0" smtClean="0"/>
              <a:t>Så langt det almene perspektiv</a:t>
            </a:r>
          </a:p>
          <a:p>
            <a:r>
              <a:rPr lang="da-DK" dirty="0" smtClean="0"/>
              <a:t>Og nu til </a:t>
            </a:r>
            <a:r>
              <a:rPr lang="da-DK" dirty="0" err="1" smtClean="0"/>
              <a:t>hyper-/hypokinetisk</a:t>
            </a:r>
            <a:r>
              <a:rPr lang="da-DK" dirty="0" smtClean="0"/>
              <a:t> forstyrrelse eller ADHD</a:t>
            </a:r>
          </a:p>
          <a:p>
            <a:r>
              <a:rPr lang="da-DK" dirty="0" smtClean="0"/>
              <a:t>I en nylig artikel ”Er tiden moden til en mere nuanceret forståelse af ADHD?” applicerer Susan Hart ovennævnte forståelse på ADHD</a:t>
            </a:r>
          </a:p>
          <a:p>
            <a:pPr>
              <a:buNone/>
            </a:pP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Arv og miljø</a:t>
            </a:r>
            <a:endParaRPr lang="da-DK" dirty="0"/>
          </a:p>
        </p:txBody>
      </p:sp>
      <p:sp>
        <p:nvSpPr>
          <p:cNvPr id="3" name="Pladsholder til indhold 2"/>
          <p:cNvSpPr>
            <a:spLocks noGrp="1"/>
          </p:cNvSpPr>
          <p:nvPr>
            <p:ph idx="1"/>
          </p:nvPr>
        </p:nvSpPr>
        <p:spPr/>
        <p:txBody>
          <a:bodyPr/>
          <a:lstStyle/>
          <a:p>
            <a:r>
              <a:rPr lang="da-DK" dirty="0" smtClean="0"/>
              <a:t>Carlsson </a:t>
            </a:r>
            <a:r>
              <a:rPr lang="da-DK" dirty="0" err="1" smtClean="0"/>
              <a:t>m.fl.s</a:t>
            </a:r>
            <a:r>
              <a:rPr lang="da-DK" dirty="0" smtClean="0"/>
              <a:t> (1995) og </a:t>
            </a:r>
            <a:r>
              <a:rPr lang="da-DK" dirty="0" err="1" smtClean="0"/>
              <a:t>Sfroufes</a:t>
            </a:r>
            <a:r>
              <a:rPr lang="da-DK" dirty="0" smtClean="0"/>
              <a:t> (1987) forskning har vist at </a:t>
            </a:r>
            <a:r>
              <a:rPr lang="da-DK" b="1" dirty="0" smtClean="0"/>
              <a:t>overstimulering, </a:t>
            </a:r>
            <a:r>
              <a:rPr lang="da-DK" b="1" dirty="0" err="1" smtClean="0"/>
              <a:t>mang-lende</a:t>
            </a:r>
            <a:r>
              <a:rPr lang="da-DK" b="1" dirty="0" smtClean="0"/>
              <a:t> afgrænsning og fejlregulering fra </a:t>
            </a:r>
            <a:r>
              <a:rPr lang="da-DK" b="1" dirty="0" err="1" smtClean="0"/>
              <a:t>om-sorgspersonens</a:t>
            </a:r>
            <a:r>
              <a:rPr lang="da-DK" b="1" dirty="0" smtClean="0"/>
              <a:t> side, ofte er en forløber for hyperaktivitet og </a:t>
            </a:r>
            <a:r>
              <a:rPr lang="da-DK" b="1" dirty="0" err="1" smtClean="0"/>
              <a:t>opmærksomhedsforstyr-relse</a:t>
            </a:r>
            <a:endParaRPr lang="da-DK" b="1" dirty="0" smtClean="0"/>
          </a:p>
          <a:p>
            <a:endParaRPr lang="da-DK" b="1"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Udgangsbøn</a:t>
            </a:r>
            <a:endParaRPr lang="da-DK" dirty="0"/>
          </a:p>
        </p:txBody>
      </p:sp>
      <p:sp>
        <p:nvSpPr>
          <p:cNvPr id="3" name="Pladsholder til indhold 2"/>
          <p:cNvSpPr>
            <a:spLocks noGrp="1"/>
          </p:cNvSpPr>
          <p:nvPr>
            <p:ph idx="1"/>
          </p:nvPr>
        </p:nvSpPr>
        <p:spPr/>
        <p:txBody>
          <a:bodyPr/>
          <a:lstStyle/>
          <a:p>
            <a:r>
              <a:rPr lang="da-DK" dirty="0" smtClean="0"/>
              <a:t>I titlen ”</a:t>
            </a:r>
            <a:r>
              <a:rPr lang="da-DK" dirty="0" err="1" smtClean="0"/>
              <a:t>ADHD’er</a:t>
            </a:r>
            <a:r>
              <a:rPr lang="da-DK" dirty="0" smtClean="0"/>
              <a:t> – dem laver vi da selv” indgår tre elementer, som jeg vil komme nærmere ind på, nemlig:</a:t>
            </a:r>
          </a:p>
          <a:p>
            <a:r>
              <a:rPr lang="da-DK" dirty="0" smtClean="0"/>
              <a:t>”ADHD”</a:t>
            </a:r>
          </a:p>
          <a:p>
            <a:r>
              <a:rPr lang="da-DK" dirty="0" smtClean="0"/>
              <a:t>”laver”</a:t>
            </a:r>
          </a:p>
          <a:p>
            <a:r>
              <a:rPr lang="da-DK" dirty="0" smtClean="0"/>
              <a:t>”vi”</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Arv og miljø</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Omvendt har Rutter (1999) udført omfattende undersøgelser af sammenhængen mellem arv og miljø i en række psykiske lidelser og konkluderer at </a:t>
            </a:r>
            <a:r>
              <a:rPr lang="da-DK" b="1" dirty="0" smtClean="0"/>
              <a:t>familiemæssig indflydelse ikke kan udløse syndromerne uden at der i forvejen er en </a:t>
            </a:r>
            <a:r>
              <a:rPr lang="da-DK" b="1" dirty="0" err="1" smtClean="0"/>
              <a:t>gene-tisk</a:t>
            </a:r>
            <a:r>
              <a:rPr lang="da-DK" b="1" dirty="0" smtClean="0"/>
              <a:t> sårbarhed</a:t>
            </a:r>
            <a:r>
              <a:rPr lang="da-DK" dirty="0" smtClean="0"/>
              <a:t>. Temperamentsmæssige træk, som fx overdreven sensationssøgning og </a:t>
            </a:r>
            <a:r>
              <a:rPr lang="da-DK" dirty="0" err="1" smtClean="0"/>
              <a:t>ekster-naliseringsadfærd</a:t>
            </a:r>
            <a:r>
              <a:rPr lang="da-DK" dirty="0" smtClean="0"/>
              <a:t> i kombination med et omsorgs-miljø, som enten er for straffende eller for lidt regulerende eller overstimulerende, kan </a:t>
            </a:r>
            <a:r>
              <a:rPr lang="da-DK" dirty="0" err="1" smtClean="0"/>
              <a:t>til-sammen</a:t>
            </a:r>
            <a:r>
              <a:rPr lang="da-DK" dirty="0" smtClean="0"/>
              <a:t> føre til denne form for forstyrrelser.</a:t>
            </a:r>
            <a:endParaRPr lang="da-DK"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ADHD og personlighedsudvikling</a:t>
            </a:r>
            <a:endParaRPr lang="da-DK" dirty="0"/>
          </a:p>
        </p:txBody>
      </p:sp>
      <p:sp>
        <p:nvSpPr>
          <p:cNvPr id="3" name="Pladsholder til indhold 2"/>
          <p:cNvSpPr>
            <a:spLocks noGrp="1"/>
          </p:cNvSpPr>
          <p:nvPr>
            <p:ph idx="1"/>
          </p:nvPr>
        </p:nvSpPr>
        <p:spPr/>
        <p:txBody>
          <a:bodyPr/>
          <a:lstStyle/>
          <a:p>
            <a:r>
              <a:rPr lang="da-DK" b="1" dirty="0" smtClean="0"/>
              <a:t>Selv om man ad medicinsk vej er i stand til at tilvejebringe symptomreduktion, ændres personlighedsstrukturen ikke</a:t>
            </a:r>
            <a:r>
              <a:rPr lang="da-DK" dirty="0" smtClean="0"/>
              <a:t>. Derfor er det vigtigt at kende til personlighedsudvikling og hvordan nervesystemet udvikler sig hierarkisk, for at kunne støtte psykisk udvikling gennem barnets nærmeste udviklingszone.</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dirty="0" smtClean="0"/>
              <a:t>Udvikling af hierarkiske mentale organiseringer og udvikling af selvorganisering</a:t>
            </a:r>
            <a:endParaRPr lang="da-DK" sz="3200" dirty="0"/>
          </a:p>
        </p:txBody>
      </p:sp>
      <p:sp>
        <p:nvSpPr>
          <p:cNvPr id="3" name="Pladsholder til indhold 2"/>
          <p:cNvSpPr>
            <a:spLocks noGrp="1"/>
          </p:cNvSpPr>
          <p:nvPr>
            <p:ph idx="1"/>
          </p:nvPr>
        </p:nvSpPr>
        <p:spPr/>
        <p:txBody>
          <a:bodyPr>
            <a:normAutofit fontScale="92500" lnSpcReduction="10000"/>
          </a:bodyPr>
          <a:lstStyle/>
          <a:p>
            <a:r>
              <a:rPr lang="da-DK" dirty="0" smtClean="0"/>
              <a:t>Hjernen består af hierarkisk funktionelle niveauer, hvor funktionerne øverst i hierarkiet er viljesbestemte og er i stand til at hæmme ikke-viljesbestemte, lavere funktioner.</a:t>
            </a:r>
          </a:p>
          <a:p>
            <a:r>
              <a:rPr lang="da-DK" dirty="0" smtClean="0"/>
              <a:t>Hvis funktioner øverst i hierarkiet hæmmes eller kun er svagt udviklet, vil de lavere funktioner tage over, da de hierarkiske strukturer betyder, at højere funktioner kun kan arbejde på basis af lavere funktioner, mens lavere funktioner kan arbejde uafhængigt af højere funktioner.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t>Udvikling af hierarkiske mentale organiseringer og udvikling af selvorganisering</a:t>
            </a:r>
            <a:endParaRPr lang="da-DK" sz="3200" dirty="0"/>
          </a:p>
        </p:txBody>
      </p:sp>
      <p:sp>
        <p:nvSpPr>
          <p:cNvPr id="3" name="Pladsholder til indhold 2"/>
          <p:cNvSpPr>
            <a:spLocks noGrp="1"/>
          </p:cNvSpPr>
          <p:nvPr>
            <p:ph idx="1"/>
          </p:nvPr>
        </p:nvSpPr>
        <p:spPr/>
        <p:txBody>
          <a:bodyPr>
            <a:normAutofit fontScale="92500"/>
          </a:bodyPr>
          <a:lstStyle/>
          <a:p>
            <a:r>
              <a:rPr lang="da-DK" dirty="0" smtClean="0"/>
              <a:t>Psykologisk betyder det, at for et barn med </a:t>
            </a:r>
            <a:r>
              <a:rPr lang="da-DK" dirty="0" err="1" smtClean="0"/>
              <a:t>følel-sesmæssige</a:t>
            </a:r>
            <a:r>
              <a:rPr lang="da-DK" dirty="0" smtClean="0"/>
              <a:t> vanskeligheder vil tankeprocesser altid være influeret af barnets følelsesmæssige vanskeligheder, og man vil ikke kunne ændre på disse vanskeligheder på baggrund af </a:t>
            </a:r>
            <a:r>
              <a:rPr lang="da-DK" dirty="0" err="1" smtClean="0"/>
              <a:t>tankeproces-ser</a:t>
            </a:r>
            <a:r>
              <a:rPr lang="da-DK" dirty="0" smtClean="0"/>
              <a:t> alene.</a:t>
            </a:r>
          </a:p>
          <a:p>
            <a:r>
              <a:rPr lang="da-DK" dirty="0" smtClean="0"/>
              <a:t>Barnet har således behov for støtte på et </a:t>
            </a:r>
            <a:r>
              <a:rPr lang="da-DK" dirty="0" err="1" smtClean="0"/>
              <a:t>arousalregulerende</a:t>
            </a:r>
            <a:r>
              <a:rPr lang="da-DK" dirty="0" smtClean="0"/>
              <a:t> og følelsesmæssigt niveau, for at kunne ændre sine tankeprocesser.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t>Udvikling af hierarkiske mentale organiseringer og udvikling af selvorganisering</a:t>
            </a:r>
            <a:endParaRPr lang="da-DK" sz="3200" dirty="0"/>
          </a:p>
        </p:txBody>
      </p:sp>
      <p:sp>
        <p:nvSpPr>
          <p:cNvPr id="3" name="Pladsholder til indhold 2"/>
          <p:cNvSpPr>
            <a:spLocks noGrp="1"/>
          </p:cNvSpPr>
          <p:nvPr>
            <p:ph idx="1"/>
          </p:nvPr>
        </p:nvSpPr>
        <p:spPr/>
        <p:txBody>
          <a:bodyPr>
            <a:normAutofit fontScale="92500"/>
          </a:bodyPr>
          <a:lstStyle/>
          <a:p>
            <a:r>
              <a:rPr lang="da-DK" dirty="0" smtClean="0"/>
              <a:t>Grundlaget for følelsesmæssig udvikling kan findes i den optimale omsorgsperson-spædbarn relation og overføres til andre sammenhænge senere i livet.</a:t>
            </a:r>
          </a:p>
          <a:p>
            <a:r>
              <a:rPr lang="da-DK" dirty="0" smtClean="0"/>
              <a:t>Og den kan fungere som model for </a:t>
            </a:r>
            <a:r>
              <a:rPr lang="da-DK" dirty="0" err="1" smtClean="0"/>
              <a:t>støttefor-anstaltninger</a:t>
            </a:r>
            <a:r>
              <a:rPr lang="da-DK" dirty="0" smtClean="0"/>
              <a:t> for børn med vanskeligheder </a:t>
            </a:r>
            <a:r>
              <a:rPr lang="da-DK" dirty="0" err="1" smtClean="0"/>
              <a:t>mhp</a:t>
            </a:r>
            <a:r>
              <a:rPr lang="da-DK" dirty="0" smtClean="0"/>
              <a:t>. at udvikle selvorganisering.</a:t>
            </a:r>
          </a:p>
          <a:p>
            <a:r>
              <a:rPr lang="da-DK" dirty="0" smtClean="0"/>
              <a:t>Nervesystemet udvikler således selvregulerings-kapacitet igennem gensidig regulering.</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ADHD og de hierarkiske mentale organiseringer </a:t>
            </a:r>
            <a:endParaRPr lang="da-DK" dirty="0"/>
          </a:p>
        </p:txBody>
      </p:sp>
      <p:sp>
        <p:nvSpPr>
          <p:cNvPr id="3" name="Pladsholder til indhold 2"/>
          <p:cNvSpPr>
            <a:spLocks noGrp="1"/>
          </p:cNvSpPr>
          <p:nvPr>
            <p:ph idx="1"/>
          </p:nvPr>
        </p:nvSpPr>
        <p:spPr/>
        <p:txBody>
          <a:bodyPr/>
          <a:lstStyle/>
          <a:p>
            <a:r>
              <a:rPr lang="da-DK" dirty="0" smtClean="0"/>
              <a:t>Opmærksomhedsforstyrrelse betyder </a:t>
            </a:r>
            <a:r>
              <a:rPr lang="da-DK" dirty="0" err="1" smtClean="0"/>
              <a:t>gene-relt</a:t>
            </a:r>
            <a:r>
              <a:rPr lang="da-DK" dirty="0" smtClean="0"/>
              <a:t>, at barnet har svært ved at udelukke </a:t>
            </a:r>
            <a:r>
              <a:rPr lang="da-DK" dirty="0" err="1" smtClean="0"/>
              <a:t>irre-levant</a:t>
            </a:r>
            <a:r>
              <a:rPr lang="da-DK" dirty="0" smtClean="0"/>
              <a:t> information, hvilket i sidste ende </a:t>
            </a:r>
            <a:r>
              <a:rPr lang="da-DK" dirty="0" err="1" smtClean="0"/>
              <a:t>bety-der</a:t>
            </a:r>
            <a:r>
              <a:rPr lang="da-DK" dirty="0" smtClean="0"/>
              <a:t> tab af fleksibilitet og kognitiv </a:t>
            </a:r>
            <a:r>
              <a:rPr lang="da-DK" dirty="0" err="1" smtClean="0"/>
              <a:t>forarbejd-ning</a:t>
            </a:r>
            <a:r>
              <a:rPr lang="da-DK" dirty="0" smtClean="0"/>
              <a:t>. </a:t>
            </a:r>
          </a:p>
          <a:p>
            <a:r>
              <a:rPr lang="da-DK" dirty="0" smtClean="0"/>
              <a:t>Den manglende hæmmende indflydelse kan øse af flere kilder.</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ADHD og de hierarkiske mentale organiseringer </a:t>
            </a:r>
            <a:endParaRPr lang="da-DK" dirty="0"/>
          </a:p>
        </p:txBody>
      </p:sp>
      <p:sp>
        <p:nvSpPr>
          <p:cNvPr id="3" name="Pladsholder til indhold 2"/>
          <p:cNvSpPr>
            <a:spLocks noGrp="1"/>
          </p:cNvSpPr>
          <p:nvPr>
            <p:ph idx="1"/>
          </p:nvPr>
        </p:nvSpPr>
        <p:spPr/>
        <p:txBody>
          <a:bodyPr>
            <a:normAutofit lnSpcReduction="10000"/>
          </a:bodyPr>
          <a:lstStyle/>
          <a:p>
            <a:pPr>
              <a:buNone/>
            </a:pPr>
            <a:r>
              <a:rPr lang="da-DK" dirty="0" smtClean="0"/>
              <a:t>Et eksempel herpå kan være:</a:t>
            </a:r>
          </a:p>
          <a:p>
            <a:r>
              <a:rPr lang="da-DK" dirty="0" smtClean="0"/>
              <a:t>Hvis hjernen modtager stimuli, som opfattes som truende, frigives adrenalin og </a:t>
            </a:r>
            <a:r>
              <a:rPr lang="da-DK" dirty="0" err="1" smtClean="0"/>
              <a:t>noradrena-lin</a:t>
            </a:r>
            <a:r>
              <a:rPr lang="da-DK" dirty="0" smtClean="0"/>
              <a:t>. Det </a:t>
            </a:r>
            <a:r>
              <a:rPr lang="da-DK" dirty="0" err="1" smtClean="0"/>
              <a:t>arousalregulerende</a:t>
            </a:r>
            <a:r>
              <a:rPr lang="da-DK" dirty="0" smtClean="0"/>
              <a:t> system i hjerne-stammen (det </a:t>
            </a:r>
            <a:r>
              <a:rPr lang="da-DK" dirty="0" err="1" smtClean="0"/>
              <a:t>retikulære</a:t>
            </a:r>
            <a:r>
              <a:rPr lang="da-DK" dirty="0" smtClean="0"/>
              <a:t> aktiveringssystem) skanner omgivelserne for stimuli, og </a:t>
            </a:r>
            <a:r>
              <a:rPr lang="da-DK" dirty="0" err="1" smtClean="0"/>
              <a:t>eventu-elle</a:t>
            </a:r>
            <a:r>
              <a:rPr lang="da-DK" dirty="0" smtClean="0"/>
              <a:t> frygtstimuli registreres i </a:t>
            </a:r>
            <a:r>
              <a:rPr lang="da-DK" dirty="0" err="1" smtClean="0"/>
              <a:t>amygdala</a:t>
            </a:r>
            <a:r>
              <a:rPr lang="da-DK" dirty="0" smtClean="0"/>
              <a:t>, som igangsætter kamp-flugt reaktioner, og al anden aktivitet standses.</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ADHD og de hierarkiske mentale organiseringer </a:t>
            </a:r>
            <a:endParaRPr lang="da-DK" dirty="0"/>
          </a:p>
        </p:txBody>
      </p:sp>
      <p:sp>
        <p:nvSpPr>
          <p:cNvPr id="3" name="Pladsholder til indhold 2"/>
          <p:cNvSpPr>
            <a:spLocks noGrp="1"/>
          </p:cNvSpPr>
          <p:nvPr>
            <p:ph idx="1"/>
          </p:nvPr>
        </p:nvSpPr>
        <p:spPr/>
        <p:txBody>
          <a:bodyPr/>
          <a:lstStyle/>
          <a:p>
            <a:r>
              <a:rPr lang="da-DK" dirty="0" smtClean="0"/>
              <a:t>Hvis for meget energi går med en aktivering af dette system, får barnet svært ved at </a:t>
            </a:r>
            <a:r>
              <a:rPr lang="da-DK" dirty="0" err="1" smtClean="0"/>
              <a:t>fasthol-de</a:t>
            </a:r>
            <a:r>
              <a:rPr lang="da-DK" dirty="0" smtClean="0"/>
              <a:t> opmærksomheden på noget andet. Den kroniske aktivering af det sympatiske (energi-aktiverende) nervesystem betyder, at barnet har sværere ved at fastholde sin </a:t>
            </a:r>
            <a:r>
              <a:rPr lang="da-DK" dirty="0" err="1" smtClean="0"/>
              <a:t>opmærksom-hedsstyring</a:t>
            </a:r>
            <a:r>
              <a:rPr lang="da-DK" dirty="0" smtClean="0"/>
              <a:t> og bevare selvkontrol.</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ADHD og medicinering</a:t>
            </a:r>
            <a:endParaRPr lang="da-DK" dirty="0"/>
          </a:p>
        </p:txBody>
      </p:sp>
      <p:sp>
        <p:nvSpPr>
          <p:cNvPr id="3" name="Pladsholder til indhold 2"/>
          <p:cNvSpPr>
            <a:spLocks noGrp="1"/>
          </p:cNvSpPr>
          <p:nvPr>
            <p:ph idx="1"/>
          </p:nvPr>
        </p:nvSpPr>
        <p:spPr/>
        <p:txBody>
          <a:bodyPr>
            <a:normAutofit fontScale="92500"/>
          </a:bodyPr>
          <a:lstStyle/>
          <a:p>
            <a:r>
              <a:rPr lang="da-DK" dirty="0" smtClean="0"/>
              <a:t>Gennem medicinering kan man regulere både </a:t>
            </a:r>
            <a:r>
              <a:rPr lang="da-DK" dirty="0" err="1" smtClean="0"/>
              <a:t>hypo-</a:t>
            </a:r>
            <a:r>
              <a:rPr lang="da-DK" dirty="0" smtClean="0"/>
              <a:t> og hyperaktivitet (jeg kommer ikke nærmere ind på den </a:t>
            </a:r>
            <a:r>
              <a:rPr lang="da-DK" dirty="0" err="1" smtClean="0"/>
              <a:t>neurokemiske</a:t>
            </a:r>
            <a:r>
              <a:rPr lang="da-DK" dirty="0" smtClean="0"/>
              <a:t> virkning).</a:t>
            </a:r>
          </a:p>
          <a:p>
            <a:r>
              <a:rPr lang="da-DK" dirty="0" smtClean="0"/>
              <a:t>Men det er afgørende vigtigt at fremhæve at </a:t>
            </a:r>
            <a:r>
              <a:rPr lang="da-DK" b="1" dirty="0" smtClean="0"/>
              <a:t>uanset om lidelsen er genetisk eller </a:t>
            </a:r>
            <a:r>
              <a:rPr lang="da-DK" b="1" dirty="0" err="1" smtClean="0"/>
              <a:t>relationsbe-tinget</a:t>
            </a:r>
            <a:r>
              <a:rPr lang="da-DK" b="1" dirty="0" smtClean="0"/>
              <a:t>, og uanset om </a:t>
            </a:r>
            <a:r>
              <a:rPr lang="da-DK" b="1" dirty="0" err="1" smtClean="0"/>
              <a:t>ADHD-symptomerne</a:t>
            </a:r>
            <a:r>
              <a:rPr lang="da-DK" b="1" dirty="0" smtClean="0"/>
              <a:t> skyldes en over- eller underaktivering af nervesystemet, </a:t>
            </a:r>
            <a:r>
              <a:rPr lang="da-DK" b="1" u="sng" dirty="0" smtClean="0"/>
              <a:t>udvikles selvregulerende færdigheder i sociale sammenspil</a:t>
            </a:r>
            <a:endParaRPr lang="da-DK" b="1" u="sng"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Opsamling</a:t>
            </a:r>
            <a:endParaRPr lang="da-DK" dirty="0"/>
          </a:p>
        </p:txBody>
      </p:sp>
      <p:sp>
        <p:nvSpPr>
          <p:cNvPr id="3" name="Pladsholder til indhold 2"/>
          <p:cNvSpPr>
            <a:spLocks noGrp="1"/>
          </p:cNvSpPr>
          <p:nvPr>
            <p:ph idx="1"/>
          </p:nvPr>
        </p:nvSpPr>
        <p:spPr/>
        <p:txBody>
          <a:bodyPr/>
          <a:lstStyle/>
          <a:p>
            <a:endParaRPr lang="da-DK"/>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Definition</a:t>
            </a:r>
            <a:endParaRPr lang="da-DK" dirty="0"/>
          </a:p>
        </p:txBody>
      </p:sp>
      <p:sp>
        <p:nvSpPr>
          <p:cNvPr id="3" name="Pladsholder til indhold 2"/>
          <p:cNvSpPr>
            <a:spLocks noGrp="1"/>
          </p:cNvSpPr>
          <p:nvPr>
            <p:ph idx="1"/>
          </p:nvPr>
        </p:nvSpPr>
        <p:spPr/>
        <p:txBody>
          <a:bodyPr/>
          <a:lstStyle/>
          <a:p>
            <a:r>
              <a:rPr lang="da-DK" dirty="0" err="1" smtClean="0"/>
              <a:t>ADHD-diagnosen</a:t>
            </a:r>
            <a:r>
              <a:rPr lang="da-DK" dirty="0" smtClean="0"/>
              <a:t> rummer tre flg. </a:t>
            </a:r>
            <a:r>
              <a:rPr lang="da-DK" dirty="0" err="1" smtClean="0"/>
              <a:t>hovedele-menter</a:t>
            </a:r>
            <a:r>
              <a:rPr lang="da-DK" dirty="0" smtClean="0"/>
              <a:t>:</a:t>
            </a:r>
          </a:p>
          <a:p>
            <a:r>
              <a:rPr lang="da-DK" dirty="0" smtClean="0"/>
              <a:t>Opmærksomhedsforstyrrelse</a:t>
            </a:r>
          </a:p>
          <a:p>
            <a:r>
              <a:rPr lang="da-DK" dirty="0" smtClean="0"/>
              <a:t>Hyperaktivitet</a:t>
            </a:r>
          </a:p>
          <a:p>
            <a:r>
              <a:rPr lang="da-DK" dirty="0" smtClean="0"/>
              <a:t>Impulsivitet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kan der gøres, som ikke optræder på nogen dagsorden?</a:t>
            </a:r>
            <a:endParaRPr lang="da-DK" dirty="0"/>
          </a:p>
        </p:txBody>
      </p:sp>
      <p:sp>
        <p:nvSpPr>
          <p:cNvPr id="3" name="Pladsholder til indhold 2"/>
          <p:cNvSpPr>
            <a:spLocks noGrp="1"/>
          </p:cNvSpPr>
          <p:nvPr>
            <p:ph idx="1"/>
          </p:nvPr>
        </p:nvSpPr>
        <p:spPr/>
        <p:txBody>
          <a:bodyPr/>
          <a:lstStyle/>
          <a:p>
            <a:pPr>
              <a:buNone/>
            </a:pPr>
            <a:r>
              <a:rPr lang="da-DK" dirty="0" smtClean="0"/>
              <a:t>Samfundsmæssigt – væsentligst uddannelses-politisk:</a:t>
            </a:r>
          </a:p>
          <a:p>
            <a:r>
              <a:rPr lang="da-DK" dirty="0" smtClean="0"/>
              <a:t>Analysere og genoverveje kravene til børn og unge under uddannelse og til arbejdskraften</a:t>
            </a:r>
          </a:p>
          <a:p>
            <a:r>
              <a:rPr lang="da-DK" dirty="0" smtClean="0"/>
              <a:t>Opfylde kravene, men på andre måder i uddannelse og opdragelse</a:t>
            </a:r>
          </a:p>
          <a:p>
            <a:r>
              <a:rPr lang="da-DK" dirty="0" smtClean="0"/>
              <a:t>Skal der stilles samme krav til alle – eller kan uddannelseskravene differentieres?</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kan der gøres, som ikke optræder på nogen dagsorden?</a:t>
            </a:r>
            <a:endParaRPr lang="da-DK" dirty="0"/>
          </a:p>
        </p:txBody>
      </p:sp>
      <p:sp>
        <p:nvSpPr>
          <p:cNvPr id="3" name="Pladsholder til indhold 2"/>
          <p:cNvSpPr>
            <a:spLocks noGrp="1"/>
          </p:cNvSpPr>
          <p:nvPr>
            <p:ph idx="1"/>
          </p:nvPr>
        </p:nvSpPr>
        <p:spPr/>
        <p:txBody>
          <a:bodyPr>
            <a:normAutofit fontScale="92500" lnSpcReduction="10000"/>
          </a:bodyPr>
          <a:lstStyle/>
          <a:p>
            <a:pPr>
              <a:buNone/>
            </a:pPr>
            <a:r>
              <a:rPr lang="da-DK" dirty="0" smtClean="0"/>
              <a:t>Uddannelsespolitisk</a:t>
            </a:r>
          </a:p>
          <a:p>
            <a:r>
              <a:rPr lang="da-DK" dirty="0" smtClean="0"/>
              <a:t>Uddan pædagoger og lærere til at varetage opdragelsen og uddannelsen behørigt</a:t>
            </a:r>
          </a:p>
          <a:p>
            <a:r>
              <a:rPr lang="da-DK" dirty="0" smtClean="0"/>
              <a:t>Gennem indføring i indsigt i randgruppers (herunder ADHD) problemer, så de (lærere og pædagoger) kan genkende dem</a:t>
            </a:r>
          </a:p>
          <a:p>
            <a:r>
              <a:rPr lang="da-DK" dirty="0" smtClean="0"/>
              <a:t>Og gøre noget ved dem: Viden og håndtering af relevant pædagogik (bl.a. den viden og kunnen der allerede findes indenfor </a:t>
            </a:r>
            <a:r>
              <a:rPr lang="da-DK" dirty="0" err="1" smtClean="0"/>
              <a:t>specialpædagogik-ken</a:t>
            </a:r>
            <a:r>
              <a:rPr lang="da-DK" dirty="0" smtClean="0"/>
              <a:t>)</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Hvem er normale?</a:t>
            </a:r>
            <a:endParaRPr lang="da-DK" dirty="0"/>
          </a:p>
        </p:txBody>
      </p:sp>
      <p:sp>
        <p:nvSpPr>
          <p:cNvPr id="3" name="Pladsholder til indhold 2"/>
          <p:cNvSpPr>
            <a:spLocks noGrp="1"/>
          </p:cNvSpPr>
          <p:nvPr>
            <p:ph idx="1"/>
          </p:nvPr>
        </p:nvSpPr>
        <p:spPr/>
        <p:txBody>
          <a:bodyPr/>
          <a:lstStyle/>
          <a:p>
            <a:endParaRPr lang="da-DK" dirty="0" smtClean="0"/>
          </a:p>
          <a:p>
            <a:endParaRPr lang="da-DK"/>
          </a:p>
        </p:txBody>
      </p:sp>
      <p:pic>
        <p:nvPicPr>
          <p:cNvPr id="80898" name="Picture 2" descr="http://sandsynlighedsregning.dk/wp-content/uploads/2011/10/stdnormal1.jpg"/>
          <p:cNvPicPr>
            <a:picLocks noChangeAspect="1" noChangeArrowheads="1"/>
          </p:cNvPicPr>
          <p:nvPr/>
        </p:nvPicPr>
        <p:blipFill>
          <a:blip r:embed="rId2" cstate="print"/>
          <a:srcRect/>
          <a:stretch>
            <a:fillRect/>
          </a:stretch>
        </p:blipFill>
        <p:spPr bwMode="auto">
          <a:xfrm>
            <a:off x="714348" y="1571612"/>
            <a:ext cx="7936200" cy="4857784"/>
          </a:xfrm>
          <a:prstGeom prst="rect">
            <a:avLst/>
          </a:prstGeom>
          <a:noFill/>
        </p:spPr>
      </p:pic>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Hvad kan der gøres, som ikke optræder på nogen dagsorden?</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Det er nemlig inderligt og dybt frustrerende, at centrale medproducenter af ADHD, hverken har nogen faglig indsigt i egen andel og i hvordan de kan undgå den.</a:t>
            </a:r>
          </a:p>
          <a:p>
            <a:r>
              <a:rPr lang="da-DK" dirty="0" smtClean="0"/>
              <a:t>Det er et kernepunkt, at de vigtigste aktører bliver relevant uddannelsesmæssigt klædt på fra starten, og ikke kun overlades til de </a:t>
            </a:r>
            <a:r>
              <a:rPr lang="da-DK" dirty="0" err="1" smtClean="0"/>
              <a:t>lappeløsning-er</a:t>
            </a:r>
            <a:r>
              <a:rPr lang="da-DK" dirty="0" smtClean="0"/>
              <a:t> som skole og PPR i dag forsøger med </a:t>
            </a:r>
            <a:r>
              <a:rPr lang="da-DK" dirty="0" err="1" smtClean="0"/>
              <a:t>forskelli-ge</a:t>
            </a:r>
            <a:r>
              <a:rPr lang="da-DK" dirty="0" smtClean="0"/>
              <a:t> former for punktuelle konsulentbistands- og andre konsultative løsninger </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err="1" smtClean="0"/>
              <a:t>Virtualitetens</a:t>
            </a:r>
            <a:r>
              <a:rPr lang="da-DK" dirty="0" smtClean="0"/>
              <a:t> indmarch</a:t>
            </a:r>
            <a:endParaRPr lang="da-DK" dirty="0"/>
          </a:p>
        </p:txBody>
      </p:sp>
      <p:sp>
        <p:nvSpPr>
          <p:cNvPr id="3" name="Pladsholder til indhold 2"/>
          <p:cNvSpPr>
            <a:spLocks noGrp="1"/>
          </p:cNvSpPr>
          <p:nvPr>
            <p:ph idx="1"/>
          </p:nvPr>
        </p:nvSpPr>
        <p:spPr/>
        <p:txBody>
          <a:bodyPr>
            <a:normAutofit fontScale="92500" lnSpcReduction="20000"/>
          </a:bodyPr>
          <a:lstStyle/>
          <a:p>
            <a:r>
              <a:rPr lang="da-DK" dirty="0" smtClean="0"/>
              <a:t>Nylige danske undersøgelser (som jeg husker det fra en tv-udsendelse) har vist at en del børn og unge bruger op mod 8 timer dagligt med computerspil</a:t>
            </a:r>
          </a:p>
          <a:p>
            <a:r>
              <a:rPr lang="da-DK" dirty="0" smtClean="0"/>
              <a:t>Det betyder, at næsten al den tid de er vågne, og ikke går i skole, går med det</a:t>
            </a:r>
          </a:p>
          <a:p>
            <a:r>
              <a:rPr lang="da-DK" dirty="0" smtClean="0"/>
              <a:t>Selv om man kan lære meget i det virtuelle univers, så hverken lærer eller træner man de sociale, kommunikative, emotionelle og </a:t>
            </a:r>
            <a:r>
              <a:rPr lang="da-DK" dirty="0" err="1" smtClean="0"/>
              <a:t>ekseku-tive</a:t>
            </a:r>
            <a:r>
              <a:rPr lang="da-DK" dirty="0" smtClean="0"/>
              <a:t> funktioner samt </a:t>
            </a:r>
            <a:r>
              <a:rPr lang="da-DK" dirty="0" err="1" smtClean="0"/>
              <a:t>fleksibiblitet</a:t>
            </a:r>
            <a:r>
              <a:rPr lang="da-DK" dirty="0" smtClean="0"/>
              <a:t> mm. som det omgivende samfund kræver</a:t>
            </a:r>
          </a:p>
          <a:p>
            <a:endParaRPr lang="da-DK"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Virtuelle og reale grænseflader</a:t>
            </a:r>
            <a:endParaRPr lang="da-DK" dirty="0"/>
          </a:p>
        </p:txBody>
      </p:sp>
      <p:sp>
        <p:nvSpPr>
          <p:cNvPr id="3" name="Pladsholder til indhold 2"/>
          <p:cNvSpPr>
            <a:spLocks noGrp="1"/>
          </p:cNvSpPr>
          <p:nvPr>
            <p:ph idx="1"/>
          </p:nvPr>
        </p:nvSpPr>
        <p:spPr/>
        <p:txBody>
          <a:bodyPr/>
          <a:lstStyle/>
          <a:p>
            <a:r>
              <a:rPr lang="da-DK" dirty="0" err="1" smtClean="0"/>
              <a:t>Indtænk</a:t>
            </a:r>
            <a:r>
              <a:rPr lang="da-DK" dirty="0" smtClean="0"/>
              <a:t> og diskuter andre grænseflader og </a:t>
            </a:r>
            <a:r>
              <a:rPr lang="da-DK" dirty="0" err="1" smtClean="0"/>
              <a:t>dynamikker</a:t>
            </a:r>
            <a:r>
              <a:rPr lang="da-DK" dirty="0" smtClean="0"/>
              <a:t> mellem brug og misbrug af forskellige typer computerspil</a:t>
            </a:r>
          </a:p>
          <a:p>
            <a:r>
              <a:rPr lang="da-DK" dirty="0" smtClean="0"/>
              <a:t>Indfør eventuelt begrænsende </a:t>
            </a:r>
            <a:r>
              <a:rPr lang="da-DK" dirty="0" err="1" smtClean="0"/>
              <a:t>foranstaltnin-ger</a:t>
            </a:r>
            <a:r>
              <a:rPr lang="da-DK" dirty="0" smtClean="0"/>
              <a:t> mod nuværende tendenser til massivt computerspilforbrug – måske i form af </a:t>
            </a:r>
            <a:r>
              <a:rPr lang="da-DK" dirty="0" err="1" smtClean="0"/>
              <a:t>oplys-ningskampagner</a:t>
            </a:r>
            <a:r>
              <a:rPr lang="da-DK" dirty="0" smtClean="0"/>
              <a:t>, forældresamarbejde mm.</a:t>
            </a:r>
          </a:p>
          <a:p>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Enden på det hele</a:t>
            </a:r>
            <a:endParaRPr lang="da-DK" dirty="0"/>
          </a:p>
        </p:txBody>
      </p:sp>
      <p:sp>
        <p:nvSpPr>
          <p:cNvPr id="3" name="Pladsholder til indhold 2"/>
          <p:cNvSpPr>
            <a:spLocks noGrp="1"/>
          </p:cNvSpPr>
          <p:nvPr>
            <p:ph idx="1"/>
          </p:nvPr>
        </p:nvSpPr>
        <p:spPr/>
        <p:txBody>
          <a:bodyPr>
            <a:normAutofit lnSpcReduction="10000"/>
          </a:bodyPr>
          <a:lstStyle/>
          <a:p>
            <a:r>
              <a:rPr lang="da-DK" dirty="0" smtClean="0"/>
              <a:t>Tak for kaffe </a:t>
            </a:r>
          </a:p>
          <a:p>
            <a:pPr>
              <a:buNone/>
            </a:pPr>
            <a:r>
              <a:rPr lang="da-DK" smtClean="0"/>
              <a:t>	og </a:t>
            </a:r>
            <a:endParaRPr lang="da-DK" dirty="0" smtClean="0"/>
          </a:p>
          <a:p>
            <a:r>
              <a:rPr lang="da-DK" dirty="0" smtClean="0"/>
              <a:t>Tak for opmærksomheden – hvis jeg altså ikke har forstyrret </a:t>
            </a:r>
            <a:r>
              <a:rPr lang="da-DK" dirty="0" smtClean="0"/>
              <a:t>den</a:t>
            </a:r>
          </a:p>
          <a:p>
            <a:endParaRPr lang="da-DK" dirty="0" smtClean="0"/>
          </a:p>
          <a:p>
            <a:endParaRPr lang="da-DK" dirty="0" smtClean="0"/>
          </a:p>
          <a:p>
            <a:endParaRPr lang="da-DK" dirty="0" smtClean="0"/>
          </a:p>
          <a:p>
            <a:pPr>
              <a:buNone/>
            </a:pPr>
            <a:r>
              <a:rPr lang="da-DK" dirty="0" smtClean="0"/>
              <a:t>25.09.13</a:t>
            </a:r>
            <a:endParaRPr lang="da-DK"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Kriterier for uopmærksomhed</a:t>
            </a:r>
            <a:endParaRPr lang="da-DK" dirty="0"/>
          </a:p>
        </p:txBody>
      </p:sp>
      <p:sp>
        <p:nvSpPr>
          <p:cNvPr id="3" name="Pladsholder til indhold 2"/>
          <p:cNvSpPr>
            <a:spLocks noGrp="1"/>
          </p:cNvSpPr>
          <p:nvPr>
            <p:ph idx="1"/>
          </p:nvPr>
        </p:nvSpPr>
        <p:spPr/>
        <p:txBody>
          <a:bodyPr>
            <a:normAutofit lnSpcReduction="10000"/>
          </a:bodyPr>
          <a:lstStyle/>
          <a:p>
            <a:r>
              <a:rPr lang="da-DK" dirty="0" smtClean="0"/>
              <a:t>Sjusker eller overser detaljer i skolearbejdet eller andre aktiviteter</a:t>
            </a:r>
          </a:p>
          <a:p>
            <a:r>
              <a:rPr lang="da-DK" dirty="0" smtClean="0"/>
              <a:t>Har vanskeligt ved at bevare koncentrationen om en opgave eller i leg</a:t>
            </a:r>
          </a:p>
          <a:p>
            <a:r>
              <a:rPr lang="da-DK" dirty="0" smtClean="0"/>
              <a:t>Synes ikke at høre efter, hvad man siger</a:t>
            </a:r>
          </a:p>
          <a:p>
            <a:r>
              <a:rPr lang="da-DK" dirty="0" smtClean="0"/>
              <a:t>Har svært ved at organisere sit arbejde eller andre aktiviteter</a:t>
            </a:r>
          </a:p>
          <a:p>
            <a:r>
              <a:rPr lang="da-DK" dirty="0" smtClean="0"/>
              <a:t>Undgår opgaver, der kræver længere tids koncentration, fx skolearbejde</a:t>
            </a:r>
          </a:p>
          <a:p>
            <a:endParaRPr lang="da-DK" dirty="0" smtClean="0"/>
          </a:p>
          <a:p>
            <a:endParaRPr lang="da-DK"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4128</Words>
  <Application>Microsoft Office PowerPoint</Application>
  <PresentationFormat>Skærmshow (4:3)</PresentationFormat>
  <Paragraphs>353</Paragraphs>
  <Slides>86</Slides>
  <Notes>0</Notes>
  <HiddenSlides>0</HiddenSlides>
  <MMClips>0</MMClips>
  <ScaleCrop>false</ScaleCrop>
  <HeadingPairs>
    <vt:vector size="6" baseType="variant">
      <vt:variant>
        <vt:lpstr>Tema</vt:lpstr>
      </vt:variant>
      <vt:variant>
        <vt:i4>1</vt:i4>
      </vt:variant>
      <vt:variant>
        <vt:lpstr>Integrerede OLE-servere</vt:lpstr>
      </vt:variant>
      <vt:variant>
        <vt:i4>1</vt:i4>
      </vt:variant>
      <vt:variant>
        <vt:lpstr>Diastitler</vt:lpstr>
      </vt:variant>
      <vt:variant>
        <vt:i4>86</vt:i4>
      </vt:variant>
    </vt:vector>
  </HeadingPairs>
  <TitlesOfParts>
    <vt:vector size="88" baseType="lpstr">
      <vt:lpstr>Kontortema</vt:lpstr>
      <vt:lpstr>Dokument</vt:lpstr>
      <vt:lpstr>ADHD’er – dem laver vi da selv</vt:lpstr>
      <vt:lpstr>Indgangsbøn</vt:lpstr>
      <vt:lpstr>Indgangsbøn</vt:lpstr>
      <vt:lpstr>Indgangsbøn</vt:lpstr>
      <vt:lpstr>Indgangsbøn</vt:lpstr>
      <vt:lpstr>Udgangsbøn</vt:lpstr>
      <vt:lpstr>Udgangsbøn</vt:lpstr>
      <vt:lpstr>Definition</vt:lpstr>
      <vt:lpstr>Kriterier for uopmærksomhed</vt:lpstr>
      <vt:lpstr>Kriterier for uopmærksomhed</vt:lpstr>
      <vt:lpstr>Kriterier for hyperaktivitet</vt:lpstr>
      <vt:lpstr>Kriterier for impulsivitet</vt:lpstr>
      <vt:lpstr>Diagnosen</vt:lpstr>
      <vt:lpstr>Damm &amp; Hove (2006) Årsagsmæssige forklaringer</vt:lpstr>
      <vt:lpstr>Et grundlæggende udgangspunkt for forståelsen af forholdet mellem arv og miljø</vt:lpstr>
      <vt:lpstr>Et grundlæggende udgangspunkt for forståelsen af forholdet mellem arv og miljø</vt:lpstr>
      <vt:lpstr>Et grundlæggende udgangspunkt for forståelsen af forholdet mellem arv og miljø</vt:lpstr>
      <vt:lpstr>Spørgsmål som søges besvaret</vt:lpstr>
      <vt:lpstr>Spørgsmål som søges besvaret</vt:lpstr>
      <vt:lpstr>Udbredelse og herskende opfattelser af  ADHD</vt:lpstr>
      <vt:lpstr>Udbredelse og herskende opfattelser af  ADHD</vt:lpstr>
      <vt:lpstr>Udbredelse og herskende opfattelser af  ADHD</vt:lpstr>
      <vt:lpstr>Udbredelse og herskende opfattelser af  ADHD </vt:lpstr>
      <vt:lpstr>Udbredelse og herskende opfattelser af  ADHD</vt:lpstr>
      <vt:lpstr>Sociale faktorers betydning for forekomsten af ADHD  </vt:lpstr>
      <vt:lpstr>Sociale faktorers betydning for forekomsten af ADHD </vt:lpstr>
      <vt:lpstr>Sociale faktorers betydning for forekomsten af ADHD </vt:lpstr>
      <vt:lpstr>Sociale faktorers betydning for forekomsten af ADHD </vt:lpstr>
      <vt:lpstr>Sociale faktorers betydning for forekomsten af ADHD </vt:lpstr>
      <vt:lpstr>Sociale faktorers betydning for forekomsten af ADHD </vt:lpstr>
      <vt:lpstr>Sociale faktorers betydning for forekomsten af ADHD </vt:lpstr>
      <vt:lpstr>Sociale faktorers betydning for forekomsten af ADHD </vt:lpstr>
      <vt:lpstr>Køn og socialisering</vt:lpstr>
      <vt:lpstr>Køn og socialisering</vt:lpstr>
      <vt:lpstr>Køn og socialisering</vt:lpstr>
      <vt:lpstr>Dømt til autonomi  </vt:lpstr>
      <vt:lpstr>Dømt til autonomi</vt:lpstr>
      <vt:lpstr>Dømt til autonomi</vt:lpstr>
      <vt:lpstr>Kommunernes Landsforenings oplæg</vt:lpstr>
      <vt:lpstr>Kommunernes Landsforenings oplæg</vt:lpstr>
      <vt:lpstr>Kommunernes Landsforenings oplæg</vt:lpstr>
      <vt:lpstr>Videre konsekvenser af den skitserede uddannelsespolitik</vt:lpstr>
      <vt:lpstr>Videre konsekvenser af den skitserede uddannelsespolitik</vt:lpstr>
      <vt:lpstr>Videre konsekvenser af den skitserede uddannelsespolitik</vt:lpstr>
      <vt:lpstr>Videre konsekvenser af den skitserede uddannelsespolitik</vt:lpstr>
      <vt:lpstr>Videre konsekvenser af den skitserede uddannelsespolitik</vt:lpstr>
      <vt:lpstr>Krav til lærerne</vt:lpstr>
      <vt:lpstr>Krav til lærerne</vt:lpstr>
      <vt:lpstr>Krav til børnene</vt:lpstr>
      <vt:lpstr>ADHD – en neuropsykologisk forstyrrelse?</vt:lpstr>
      <vt:lpstr>ADHD – en neuropsykologisk forstyrrelse?</vt:lpstr>
      <vt:lpstr>ADHD – en neuropsykologisk forstyrrelse?</vt:lpstr>
      <vt:lpstr>Jagten på den centrale dysfunktion</vt:lpstr>
      <vt:lpstr>Jagten på den centrale dysfunktion</vt:lpstr>
      <vt:lpstr>Strukturer og funktionaliteter i hjernen</vt:lpstr>
      <vt:lpstr>Strukturer og funktionaliteter i hjernen</vt:lpstr>
      <vt:lpstr>Strukturer og funktionaliteter i hjernen</vt:lpstr>
      <vt:lpstr>Konklusioner</vt:lpstr>
      <vt:lpstr>Konklusioner</vt:lpstr>
      <vt:lpstr>Spørgsmål som søges besvaret</vt:lpstr>
      <vt:lpstr>Teoretisk brobygning mellem neurobiologiske, psykologiske og sociologiske perspektiver</vt:lpstr>
      <vt:lpstr>Teoretisk brobygning mellem neurobiologiske, psykologiske og sociologiske perspektiver</vt:lpstr>
      <vt:lpstr>Epigenetik</vt:lpstr>
      <vt:lpstr>Den epigenetiske forståelse</vt:lpstr>
      <vt:lpstr>Den epigenetiske forståelse</vt:lpstr>
      <vt:lpstr>Den epigenetiske forståelse </vt:lpstr>
      <vt:lpstr>Den epigenetiske forståelse</vt:lpstr>
      <vt:lpstr>Den epigenetiske forståelse</vt:lpstr>
      <vt:lpstr>Arv og miljø</vt:lpstr>
      <vt:lpstr>Arv og miljø</vt:lpstr>
      <vt:lpstr>ADHD og personlighedsudvikling</vt:lpstr>
      <vt:lpstr>Udvikling af hierarkiske mentale organiseringer og udvikling af selvorganisering</vt:lpstr>
      <vt:lpstr>Udvikling af hierarkiske mentale organiseringer og udvikling af selvorganisering</vt:lpstr>
      <vt:lpstr>Udvikling af hierarkiske mentale organiseringer og udvikling af selvorganisering</vt:lpstr>
      <vt:lpstr>ADHD og de hierarkiske mentale organiseringer </vt:lpstr>
      <vt:lpstr>ADHD og de hierarkiske mentale organiseringer </vt:lpstr>
      <vt:lpstr>ADHD og de hierarkiske mentale organiseringer </vt:lpstr>
      <vt:lpstr>ADHD og medicinering</vt:lpstr>
      <vt:lpstr>Opsamling</vt:lpstr>
      <vt:lpstr>Hvad kan der gøres, som ikke optræder på nogen dagsorden?</vt:lpstr>
      <vt:lpstr>Hvad kan der gøres, som ikke optræder på nogen dagsorden?</vt:lpstr>
      <vt:lpstr>Hvem er normale?</vt:lpstr>
      <vt:lpstr>Hvad kan der gøres, som ikke optræder på nogen dagsorden?</vt:lpstr>
      <vt:lpstr>Virtualitetens indmarch</vt:lpstr>
      <vt:lpstr>Virtuelle og reale grænseflader</vt:lpstr>
      <vt:lpstr>Enden på det hele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Gorm</dc:creator>
  <cp:lastModifiedBy>Gorm Hetmar</cp:lastModifiedBy>
  <cp:revision>45</cp:revision>
  <dcterms:created xsi:type="dcterms:W3CDTF">2012-01-22T13:53:43Z</dcterms:created>
  <dcterms:modified xsi:type="dcterms:W3CDTF">2016-03-15T14:40:01Z</dcterms:modified>
</cp:coreProperties>
</file>