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93" r:id="rId3"/>
    <p:sldId id="257" r:id="rId4"/>
    <p:sldId id="258" r:id="rId5"/>
    <p:sldId id="259" r:id="rId6"/>
    <p:sldId id="260" r:id="rId7"/>
    <p:sldId id="261" r:id="rId8"/>
    <p:sldId id="296" r:id="rId9"/>
    <p:sldId id="297" r:id="rId10"/>
    <p:sldId id="298" r:id="rId11"/>
    <p:sldId id="275" r:id="rId12"/>
    <p:sldId id="271" r:id="rId13"/>
    <p:sldId id="264" r:id="rId14"/>
    <p:sldId id="265" r:id="rId15"/>
    <p:sldId id="266" r:id="rId16"/>
    <p:sldId id="267" r:id="rId17"/>
    <p:sldId id="263" r:id="rId18"/>
    <p:sldId id="279" r:id="rId19"/>
    <p:sldId id="280" r:id="rId20"/>
    <p:sldId id="268" r:id="rId21"/>
    <p:sldId id="269" r:id="rId22"/>
    <p:sldId id="270" r:id="rId23"/>
    <p:sldId id="299" r:id="rId24"/>
    <p:sldId id="272" r:id="rId25"/>
    <p:sldId id="290" r:id="rId26"/>
    <p:sldId id="273" r:id="rId27"/>
    <p:sldId id="274" r:id="rId28"/>
    <p:sldId id="276" r:id="rId29"/>
    <p:sldId id="278" r:id="rId30"/>
    <p:sldId id="277" r:id="rId31"/>
    <p:sldId id="286" r:id="rId32"/>
    <p:sldId id="287" r:id="rId33"/>
    <p:sldId id="288" r:id="rId34"/>
    <p:sldId id="289" r:id="rId35"/>
    <p:sldId id="295" r:id="rId36"/>
    <p:sldId id="291" r:id="rId37"/>
    <p:sldId id="294" r:id="rId38"/>
    <p:sldId id="281" r:id="rId39"/>
    <p:sldId id="282" r:id="rId40"/>
    <p:sldId id="283" r:id="rId41"/>
    <p:sldId id="292" r:id="rId42"/>
    <p:sldId id="284" r:id="rId43"/>
    <p:sldId id="285" r:id="rId4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993EBD-D7A0-4ABF-B097-9060748D543C}" type="datetimeFigureOut">
              <a:rPr lang="da-DK" smtClean="0"/>
              <a:pPr/>
              <a:t>05-02-2018</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184182-8BE7-4EBB-A07D-29BDAA4B43B3}"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Skulle jeg finde</a:t>
            </a:r>
            <a:r>
              <a:rPr lang="da-DK" baseline="0" dirty="0" smtClean="0"/>
              <a:t> et mere </a:t>
            </a:r>
            <a:r>
              <a:rPr lang="da-DK" baseline="0" dirty="0" err="1" smtClean="0"/>
              <a:t>sexuelt</a:t>
            </a:r>
            <a:r>
              <a:rPr lang="da-DK" baseline="0" dirty="0" smtClean="0"/>
              <a:t> sted</a:t>
            </a:r>
            <a:endParaRPr lang="da-DK" dirty="0"/>
          </a:p>
        </p:txBody>
      </p:sp>
      <p:sp>
        <p:nvSpPr>
          <p:cNvPr id="4" name="Pladsholder til diasnummer 3"/>
          <p:cNvSpPr>
            <a:spLocks noGrp="1"/>
          </p:cNvSpPr>
          <p:nvPr>
            <p:ph type="sldNum" sz="quarter" idx="10"/>
          </p:nvPr>
        </p:nvSpPr>
        <p:spPr/>
        <p:txBody>
          <a:bodyPr/>
          <a:lstStyle/>
          <a:p>
            <a:fld id="{F5184182-8BE7-4EBB-A07D-29BDAA4B43B3}" type="slidenum">
              <a:rPr lang="da-DK" smtClean="0"/>
              <a:pPr/>
              <a:t>29</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err="1" smtClean="0"/>
              <a:t>Evt</a:t>
            </a:r>
            <a:r>
              <a:rPr lang="da-DK" dirty="0" smtClean="0"/>
              <a:t> lade tilhørerne prøve</a:t>
            </a:r>
            <a:endParaRPr lang="da-DK" dirty="0"/>
          </a:p>
        </p:txBody>
      </p:sp>
      <p:sp>
        <p:nvSpPr>
          <p:cNvPr id="4" name="Pladsholder til diasnummer 3"/>
          <p:cNvSpPr>
            <a:spLocks noGrp="1"/>
          </p:cNvSpPr>
          <p:nvPr>
            <p:ph type="sldNum" sz="quarter" idx="10"/>
          </p:nvPr>
        </p:nvSpPr>
        <p:spPr/>
        <p:txBody>
          <a:bodyPr/>
          <a:lstStyle/>
          <a:p>
            <a:fld id="{F5184182-8BE7-4EBB-A07D-29BDAA4B43B3}" type="slidenum">
              <a:rPr lang="da-DK" smtClean="0"/>
              <a:pPr/>
              <a:t>31</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37AA01A6-D2F1-40EA-BD30-CCE3CD8A5557}" type="datetimeFigureOut">
              <a:rPr lang="da-DK" smtClean="0"/>
              <a:pPr/>
              <a:t>05-02-2018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BFA1DBC-3D9D-42FC-B196-8D6872233803}"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7AA01A6-D2F1-40EA-BD30-CCE3CD8A5557}" type="datetimeFigureOut">
              <a:rPr lang="da-DK" smtClean="0"/>
              <a:pPr/>
              <a:t>05-02-2018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BFA1DBC-3D9D-42FC-B196-8D6872233803}"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7AA01A6-D2F1-40EA-BD30-CCE3CD8A5557}" type="datetimeFigureOut">
              <a:rPr lang="da-DK" smtClean="0"/>
              <a:pPr/>
              <a:t>05-02-2018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BFA1DBC-3D9D-42FC-B196-8D6872233803}"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7AA01A6-D2F1-40EA-BD30-CCE3CD8A5557}" type="datetimeFigureOut">
              <a:rPr lang="da-DK" smtClean="0"/>
              <a:pPr/>
              <a:t>05-02-2018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BFA1DBC-3D9D-42FC-B196-8D6872233803}"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37AA01A6-D2F1-40EA-BD30-CCE3CD8A5557}" type="datetimeFigureOut">
              <a:rPr lang="da-DK" smtClean="0"/>
              <a:pPr/>
              <a:t>05-02-2018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BFA1DBC-3D9D-42FC-B196-8D6872233803}"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37AA01A6-D2F1-40EA-BD30-CCE3CD8A5557}" type="datetimeFigureOut">
              <a:rPr lang="da-DK" smtClean="0"/>
              <a:pPr/>
              <a:t>05-02-2018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BFA1DBC-3D9D-42FC-B196-8D6872233803}"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37AA01A6-D2F1-40EA-BD30-CCE3CD8A5557}" type="datetimeFigureOut">
              <a:rPr lang="da-DK" smtClean="0"/>
              <a:pPr/>
              <a:t>05-02-2018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1BFA1DBC-3D9D-42FC-B196-8D6872233803}"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37AA01A6-D2F1-40EA-BD30-CCE3CD8A5557}" type="datetimeFigureOut">
              <a:rPr lang="da-DK" smtClean="0"/>
              <a:pPr/>
              <a:t>05-02-2018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1BFA1DBC-3D9D-42FC-B196-8D6872233803}"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37AA01A6-D2F1-40EA-BD30-CCE3CD8A5557}" type="datetimeFigureOut">
              <a:rPr lang="da-DK" smtClean="0"/>
              <a:pPr/>
              <a:t>05-02-2018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1BFA1DBC-3D9D-42FC-B196-8D6872233803}"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37AA01A6-D2F1-40EA-BD30-CCE3CD8A5557}" type="datetimeFigureOut">
              <a:rPr lang="da-DK" smtClean="0"/>
              <a:pPr/>
              <a:t>05-02-2018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BFA1DBC-3D9D-42FC-B196-8D6872233803}"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37AA01A6-D2F1-40EA-BD30-CCE3CD8A5557}" type="datetimeFigureOut">
              <a:rPr lang="da-DK" smtClean="0"/>
              <a:pPr/>
              <a:t>05-02-2018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BFA1DBC-3D9D-42FC-B196-8D6872233803}"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A01A6-D2F1-40EA-BD30-CCE3CD8A5557}" type="datetimeFigureOut">
              <a:rPr lang="da-DK" smtClean="0"/>
              <a:pPr/>
              <a:t>05-02-2018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FA1DBC-3D9D-42FC-B196-8D6872233803}"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Fænomenologisk beskrivelse af </a:t>
            </a:r>
            <a:br>
              <a:rPr lang="da-DK" dirty="0" smtClean="0"/>
            </a:br>
            <a:r>
              <a:rPr lang="da-DK" dirty="0" err="1" smtClean="0"/>
              <a:t>sexuelle</a:t>
            </a:r>
            <a:r>
              <a:rPr lang="da-DK" dirty="0" smtClean="0"/>
              <a:t> forløb</a:t>
            </a:r>
            <a:endParaRPr lang="da-DK" dirty="0"/>
          </a:p>
        </p:txBody>
      </p:sp>
      <p:sp>
        <p:nvSpPr>
          <p:cNvPr id="3" name="Undertitel 2"/>
          <p:cNvSpPr>
            <a:spLocks noGrp="1"/>
          </p:cNvSpPr>
          <p:nvPr>
            <p:ph type="subTitle" idx="1"/>
          </p:nvPr>
        </p:nvSpPr>
        <p:spPr/>
        <p:txBody>
          <a:bodyPr/>
          <a:lstStyle/>
          <a:p>
            <a:r>
              <a:rPr lang="da-DK" dirty="0" smtClean="0"/>
              <a:t>Cand. Psych., ph.d. Jan </a:t>
            </a:r>
            <a:r>
              <a:rPr lang="da-DK" dirty="0" err="1" smtClean="0"/>
              <a:t>Ivanouw</a:t>
            </a:r>
            <a:endParaRPr lang="da-DK" dirty="0" smtClean="0"/>
          </a:p>
          <a:p>
            <a:r>
              <a:rPr lang="da-DK" dirty="0" smtClean="0"/>
              <a:t>Københavns Universitet</a:t>
            </a:r>
            <a:endParaRPr lang="da-D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Spørgeskemaforskning</a:t>
            </a:r>
            <a:endParaRPr lang="da-DK" dirty="0"/>
          </a:p>
        </p:txBody>
      </p:sp>
      <p:sp>
        <p:nvSpPr>
          <p:cNvPr id="3" name="Pladsholder til indhold 2"/>
          <p:cNvSpPr>
            <a:spLocks noGrp="1"/>
          </p:cNvSpPr>
          <p:nvPr>
            <p:ph idx="1"/>
          </p:nvPr>
        </p:nvSpPr>
        <p:spPr/>
        <p:txBody>
          <a:bodyPr/>
          <a:lstStyle/>
          <a:p>
            <a:r>
              <a:rPr lang="da-DK" dirty="0" smtClean="0"/>
              <a:t>Korrelationsundersøgelser hvor et </a:t>
            </a:r>
            <a:r>
              <a:rPr lang="da-DK" dirty="0" err="1" smtClean="0"/>
              <a:t>sexuelt</a:t>
            </a:r>
            <a:r>
              <a:rPr lang="da-DK" dirty="0" smtClean="0"/>
              <a:t> fænomen måles med et spørgeskema og sættes i relation til andre forhold </a:t>
            </a:r>
          </a:p>
          <a:p>
            <a:pPr lvl="1"/>
            <a:r>
              <a:rPr lang="da-DK" dirty="0" smtClean="0"/>
              <a:t>Eks. </a:t>
            </a:r>
            <a:r>
              <a:rPr lang="da-DK" dirty="0" err="1" smtClean="0"/>
              <a:t>Sexuel</a:t>
            </a:r>
            <a:r>
              <a:rPr lang="da-DK" dirty="0" smtClean="0"/>
              <a:t> adfærd og religion(</a:t>
            </a:r>
            <a:r>
              <a:rPr lang="da-DK" dirty="0" err="1" smtClean="0"/>
              <a:t>Hawton</a:t>
            </a:r>
            <a:r>
              <a:rPr lang="da-DK" dirty="0" smtClean="0"/>
              <a:t>, 1991)</a:t>
            </a:r>
          </a:p>
          <a:p>
            <a:r>
              <a:rPr lang="da-DK" dirty="0" smtClean="0"/>
              <a:t>Behandlingsundersøgelser hvor effekt måles med spørgeskemaer om </a:t>
            </a:r>
            <a:r>
              <a:rPr lang="da-DK" dirty="0" err="1" smtClean="0"/>
              <a:t>sexuelle</a:t>
            </a:r>
            <a:r>
              <a:rPr lang="da-DK" dirty="0" smtClean="0"/>
              <a:t> fænomener</a:t>
            </a:r>
          </a:p>
          <a:p>
            <a:pPr lvl="1"/>
            <a:r>
              <a:rPr lang="da-DK" dirty="0" smtClean="0"/>
              <a:t>Eks. Manglende </a:t>
            </a:r>
            <a:r>
              <a:rPr lang="da-DK" dirty="0" err="1" smtClean="0"/>
              <a:t>sexuel</a:t>
            </a:r>
            <a:r>
              <a:rPr lang="da-DK" dirty="0" smtClean="0"/>
              <a:t> lyst (Robinson, et al., 2011)</a:t>
            </a:r>
            <a:endParaRPr lang="da-D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Spørgeskemametoden</a:t>
            </a:r>
            <a:endParaRPr lang="da-DK" dirty="0"/>
          </a:p>
        </p:txBody>
      </p:sp>
      <p:sp>
        <p:nvSpPr>
          <p:cNvPr id="3" name="Pladsholder til indhold 2"/>
          <p:cNvSpPr>
            <a:spLocks noGrp="1"/>
          </p:cNvSpPr>
          <p:nvPr>
            <p:ph idx="1"/>
          </p:nvPr>
        </p:nvSpPr>
        <p:spPr/>
        <p:txBody>
          <a:bodyPr>
            <a:normAutofit fontScale="77500" lnSpcReduction="20000"/>
          </a:bodyPr>
          <a:lstStyle/>
          <a:p>
            <a:r>
              <a:rPr lang="en-US" dirty="0" smtClean="0"/>
              <a:t>“When I think of a very attractive person, I easily become sexually aroused” (</a:t>
            </a:r>
            <a:r>
              <a:rPr lang="da-DK" dirty="0" err="1" smtClean="0"/>
              <a:t>Sexual</a:t>
            </a:r>
            <a:r>
              <a:rPr lang="da-DK" dirty="0" smtClean="0"/>
              <a:t> </a:t>
            </a:r>
            <a:r>
              <a:rPr lang="da-DK" dirty="0" err="1" smtClean="0"/>
              <a:t>Excitation</a:t>
            </a:r>
            <a:r>
              <a:rPr lang="da-DK" dirty="0" smtClean="0"/>
              <a:t>, SES)</a:t>
            </a:r>
          </a:p>
          <a:p>
            <a:r>
              <a:rPr lang="en-US" dirty="0" smtClean="0"/>
              <a:t>“If I feel that I am being rushed, I am unlikely to get very aroused” (</a:t>
            </a:r>
            <a:r>
              <a:rPr lang="da-DK" dirty="0" err="1" smtClean="0"/>
              <a:t>Sexual</a:t>
            </a:r>
            <a:r>
              <a:rPr lang="da-DK" dirty="0" smtClean="0"/>
              <a:t> Inhibition – 2,  SIS2</a:t>
            </a:r>
            <a:r>
              <a:rPr lang="en-US" dirty="0" smtClean="0"/>
              <a:t>)</a:t>
            </a:r>
            <a:endParaRPr lang="da-DK" dirty="0" smtClean="0"/>
          </a:p>
          <a:p>
            <a:r>
              <a:rPr lang="da-DK" dirty="0" smtClean="0"/>
              <a:t>For at svare skal man:</a:t>
            </a:r>
          </a:p>
          <a:p>
            <a:pPr lvl="1"/>
            <a:r>
              <a:rPr lang="da-DK" dirty="0" smtClean="0"/>
              <a:t>Huske tilbage</a:t>
            </a:r>
          </a:p>
          <a:p>
            <a:pPr lvl="1"/>
            <a:r>
              <a:rPr lang="da-DK" dirty="0" smtClean="0"/>
              <a:t>Omformulere oplevelser til samlebegreber (globalisere)</a:t>
            </a:r>
          </a:p>
          <a:p>
            <a:pPr lvl="1"/>
            <a:r>
              <a:rPr lang="da-DK" dirty="0" smtClean="0"/>
              <a:t>Sammenfatte oplevelser fra flere lejligheder (generalisere)</a:t>
            </a:r>
          </a:p>
          <a:p>
            <a:r>
              <a:rPr lang="da-DK" dirty="0" smtClean="0"/>
              <a:t>Tilsammen giver det en oplevelsesmæssig afstand:</a:t>
            </a:r>
          </a:p>
          <a:p>
            <a:pPr lvl="1"/>
            <a:r>
              <a:rPr lang="da-DK" dirty="0" smtClean="0"/>
              <a:t>Færre detaljer, vigtige forhold kan overses</a:t>
            </a:r>
          </a:p>
          <a:p>
            <a:pPr lvl="1"/>
            <a:r>
              <a:rPr lang="da-DK" dirty="0" smtClean="0"/>
              <a:t>Mindre præcision</a:t>
            </a:r>
          </a:p>
          <a:p>
            <a:pPr lvl="1"/>
            <a:r>
              <a:rPr lang="da-DK" dirty="0" smtClean="0"/>
              <a:t>Mere afhængig af formuleringsevne</a:t>
            </a:r>
          </a:p>
          <a:p>
            <a:pPr lvl="1"/>
            <a:r>
              <a:rPr lang="da-DK" dirty="0" smtClean="0"/>
              <a:t>Mere afhængig af ønskværdighed (socialt og </a:t>
            </a:r>
            <a:r>
              <a:rPr lang="da-DK" dirty="0" err="1" smtClean="0"/>
              <a:t>mht</a:t>
            </a:r>
            <a:r>
              <a:rPr lang="da-DK" dirty="0" smtClean="0"/>
              <a:t> selvvurdering)</a:t>
            </a:r>
            <a:endParaRPr lang="da-DK"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Anekdoter, cases, egne erfaringer</a:t>
            </a:r>
            <a:endParaRPr lang="da-DK" dirty="0"/>
          </a:p>
        </p:txBody>
      </p:sp>
      <p:sp>
        <p:nvSpPr>
          <p:cNvPr id="3" name="Pladsholder til indhold 2"/>
          <p:cNvSpPr>
            <a:spLocks noGrp="1"/>
          </p:cNvSpPr>
          <p:nvPr>
            <p:ph idx="1"/>
          </p:nvPr>
        </p:nvSpPr>
        <p:spPr/>
        <p:txBody>
          <a:bodyPr>
            <a:normAutofit lnSpcReduction="10000"/>
          </a:bodyPr>
          <a:lstStyle/>
          <a:p>
            <a:r>
              <a:rPr lang="da-DK" dirty="0" smtClean="0"/>
              <a:t>Det mest almindelige er formentlig at viden om hvad der sker i </a:t>
            </a:r>
            <a:r>
              <a:rPr lang="da-DK" b="1" i="1" dirty="0" err="1" smtClean="0"/>
              <a:t>sexuelle</a:t>
            </a:r>
            <a:r>
              <a:rPr lang="da-DK" b="1" i="1" dirty="0" smtClean="0"/>
              <a:t> forløb </a:t>
            </a:r>
            <a:r>
              <a:rPr lang="da-DK" dirty="0" smtClean="0"/>
              <a:t>stammer fra </a:t>
            </a:r>
          </a:p>
          <a:p>
            <a:pPr lvl="1"/>
            <a:r>
              <a:rPr lang="da-DK" dirty="0" smtClean="0"/>
              <a:t>anekdoter (f.eks. ugeblade, venner) </a:t>
            </a:r>
          </a:p>
          <a:p>
            <a:pPr lvl="1"/>
            <a:r>
              <a:rPr lang="da-DK" dirty="0" smtClean="0"/>
              <a:t>cases (</a:t>
            </a:r>
            <a:r>
              <a:rPr lang="da-DK" dirty="0" err="1" smtClean="0"/>
              <a:t>f.eks</a:t>
            </a:r>
            <a:r>
              <a:rPr lang="da-DK" dirty="0" smtClean="0"/>
              <a:t>, fra behandlingsforløb)</a:t>
            </a:r>
          </a:p>
          <a:p>
            <a:pPr lvl="1"/>
            <a:r>
              <a:rPr lang="da-DK" dirty="0" smtClean="0"/>
              <a:t>egne erfaringer</a:t>
            </a:r>
          </a:p>
          <a:p>
            <a:r>
              <a:rPr lang="da-DK" dirty="0" smtClean="0"/>
              <a:t>Viden bliver stærkt selekteret</a:t>
            </a:r>
          </a:p>
          <a:p>
            <a:pPr lvl="1"/>
            <a:r>
              <a:rPr lang="da-DK" dirty="0" smtClean="0"/>
              <a:t>Anekdoter er underlagt mode og restriktioner</a:t>
            </a:r>
          </a:p>
          <a:p>
            <a:pPr lvl="1"/>
            <a:r>
              <a:rPr lang="da-DK" dirty="0" smtClean="0"/>
              <a:t>Cases er ’patienter’, begrænset til professionelle</a:t>
            </a:r>
          </a:p>
          <a:p>
            <a:pPr lvl="1"/>
            <a:r>
              <a:rPr lang="da-DK" dirty="0" smtClean="0"/>
              <a:t>Egne erfaringer er begrænsede </a:t>
            </a:r>
            <a:endParaRPr lang="da-DK"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Litterær beskrivelse: Porno 1</a:t>
            </a:r>
            <a:endParaRPr lang="da-DK" dirty="0"/>
          </a:p>
        </p:txBody>
      </p:sp>
      <p:sp>
        <p:nvSpPr>
          <p:cNvPr id="3" name="Pladsholder til indhold 2"/>
          <p:cNvSpPr>
            <a:spLocks noGrp="1"/>
          </p:cNvSpPr>
          <p:nvPr>
            <p:ph idx="1"/>
          </p:nvPr>
        </p:nvSpPr>
        <p:spPr/>
        <p:txBody>
          <a:bodyPr>
            <a:normAutofit fontScale="92500" lnSpcReduction="10000"/>
          </a:bodyPr>
          <a:lstStyle/>
          <a:p>
            <a:r>
              <a:rPr lang="da-DK" i="1" dirty="0" smtClean="0"/>
              <a:t>Blikkenslageren hos fru Hansen </a:t>
            </a:r>
            <a:r>
              <a:rPr lang="da-DK" sz="1900" dirty="0" smtClean="0"/>
              <a:t>(</a:t>
            </a:r>
            <a:r>
              <a:rPr lang="da-DK" sz="1900" i="1" dirty="0" err="1" smtClean="0"/>
              <a:t>PigeSpecial</a:t>
            </a:r>
            <a:r>
              <a:rPr lang="da-DK" sz="1900" dirty="0" smtClean="0"/>
              <a:t>, 1998(5))</a:t>
            </a:r>
          </a:p>
          <a:p>
            <a:pPr lvl="1"/>
            <a:r>
              <a:rPr lang="da-DK" dirty="0" smtClean="0"/>
              <a:t>[indledning om håndværkeres mulighed for sex… En konkret opgave bestilles og udføres]: ’fru Hansen var en meget attraktiv kvinde (…) nederdelen var kort (…) I soveværelset. Det syn der mødte mig, slog luften ud af mig og fik bulen i mine bukser til at dunke faretruende. Fruen lå på knæ på sengen med røven i vejret og rodede efter sit krøllejern. Jeg skal give dig jern, tænkte jeg (…) Jeg lod hånden fortsætte ned mellem lårene, som hun spredte præcis så meget at jeg kunne lade en finger glide ned. Hendes skamlæber var brændende hede og fedtede af hendes egne safter </a:t>
            </a:r>
          </a:p>
          <a:p>
            <a:endParaRPr lang="da-DK"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Litterær beskrivelse: Porno 2</a:t>
            </a:r>
            <a:endParaRPr lang="da-DK" dirty="0"/>
          </a:p>
        </p:txBody>
      </p:sp>
      <p:sp>
        <p:nvSpPr>
          <p:cNvPr id="3" name="Pladsholder til indhold 2"/>
          <p:cNvSpPr>
            <a:spLocks noGrp="1"/>
          </p:cNvSpPr>
          <p:nvPr>
            <p:ph idx="1"/>
          </p:nvPr>
        </p:nvSpPr>
        <p:spPr/>
        <p:txBody>
          <a:bodyPr>
            <a:normAutofit fontScale="85000" lnSpcReduction="20000"/>
          </a:bodyPr>
          <a:lstStyle/>
          <a:p>
            <a:pPr>
              <a:buNone/>
            </a:pPr>
            <a:r>
              <a:rPr lang="da-DK" dirty="0" smtClean="0"/>
              <a:t>Jeg lod fingeren glide helt i bund og mærkede kussesaften sejle ned over min hånd. Fru Hansen stønnede og begyndte langsomt at bevæge underlivet op og ned. Jeg lod fingeren følge hendes rytme (…) ”Tag mig, knep mig”, nærmest skreg hun, mens hele hendes krop skælvede og rystede som en vulkan på vej til udbrud. Det behøvede hun ikke sige to gange (…) Det lykkedes mig at få situationen under kontrol og styre pikken ind i hendes våde fisse. Og levere en serie stød der fik fru Hansen til at klynke højt af fryd, og – tror jeg – få endnu en række små, perlende orgasmer (…)’ [slutning om hans egen orgasme, samt afslutning på blikkenslageropgaven]</a:t>
            </a:r>
            <a:endParaRPr lang="da-DK"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Analyse af pornobeskrivelse</a:t>
            </a:r>
            <a:endParaRPr lang="da-DK" dirty="0"/>
          </a:p>
        </p:txBody>
      </p:sp>
      <p:sp>
        <p:nvSpPr>
          <p:cNvPr id="3" name="Pladsholder til indhold 2"/>
          <p:cNvSpPr>
            <a:spLocks noGrp="1"/>
          </p:cNvSpPr>
          <p:nvPr>
            <p:ph idx="1"/>
          </p:nvPr>
        </p:nvSpPr>
        <p:spPr>
          <a:xfrm>
            <a:off x="457200" y="1600200"/>
            <a:ext cx="8229600" cy="4853136"/>
          </a:xfrm>
        </p:spPr>
        <p:txBody>
          <a:bodyPr>
            <a:normAutofit fontScale="92500" lnSpcReduction="20000"/>
          </a:bodyPr>
          <a:lstStyle/>
          <a:p>
            <a:pPr lvl="1"/>
            <a:r>
              <a:rPr lang="da-DK" dirty="0" smtClean="0"/>
              <a:t>Stort set kun adfærdsbeskrivelse (fra hovedpersonens synsvinkel, </a:t>
            </a:r>
            <a:r>
              <a:rPr lang="da-DK" dirty="0" err="1" smtClean="0"/>
              <a:t>indresyn</a:t>
            </a:r>
            <a:r>
              <a:rPr lang="da-DK" dirty="0" smtClean="0"/>
              <a:t>), samt enkelte perceptioner (’hendes skamlæber var brændende hede’)  og tanker (’Jeg skal give hende jern’)</a:t>
            </a:r>
          </a:p>
          <a:p>
            <a:pPr lvl="1"/>
            <a:r>
              <a:rPr lang="da-DK" dirty="0" smtClean="0"/>
              <a:t>Kun de ophidsende dele af forløbet beskrives, ikke oplevelser der ville kunne hæmme ophidselsen</a:t>
            </a:r>
          </a:p>
          <a:p>
            <a:pPr lvl="1"/>
            <a:r>
              <a:rPr lang="da-DK" dirty="0" smtClean="0"/>
              <a:t>Beskrivelserne er ofte urealistisk overdrevne</a:t>
            </a:r>
          </a:p>
          <a:p>
            <a:pPr lvl="1"/>
            <a:r>
              <a:rPr lang="da-DK" dirty="0" smtClean="0"/>
              <a:t>’Frække ord’ bruges (for at ophidse læseren)</a:t>
            </a:r>
          </a:p>
          <a:p>
            <a:pPr lvl="1"/>
            <a:r>
              <a:rPr lang="da-DK" dirty="0" smtClean="0"/>
              <a:t>Grænseoverskridende: hemmeligt eller forbudt</a:t>
            </a:r>
          </a:p>
          <a:p>
            <a:pPr lvl="1"/>
            <a:r>
              <a:rPr lang="da-DK" dirty="0" smtClean="0"/>
              <a:t>Forløbet er ’vellykket’: begge får kraftige orgasmer</a:t>
            </a:r>
          </a:p>
          <a:p>
            <a:pPr lvl="1"/>
            <a:r>
              <a:rPr lang="da-DK" dirty="0" smtClean="0"/>
              <a:t>Beskrivelsen vedrører typisk det </a:t>
            </a:r>
            <a:r>
              <a:rPr lang="da-DK" dirty="0" err="1" smtClean="0"/>
              <a:t>sexuelle</a:t>
            </a:r>
            <a:r>
              <a:rPr lang="da-DK" dirty="0" smtClean="0"/>
              <a:t> standardforløb (et enkelt forløb med start, udvikling, slutning)</a:t>
            </a:r>
          </a:p>
          <a:p>
            <a:pPr lvl="1"/>
            <a:endParaRPr lang="da-DK"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Pornobeskrivelse: Konklusion</a:t>
            </a:r>
            <a:endParaRPr lang="da-DK" dirty="0"/>
          </a:p>
        </p:txBody>
      </p:sp>
      <p:sp>
        <p:nvSpPr>
          <p:cNvPr id="3" name="Pladsholder til indhold 2"/>
          <p:cNvSpPr>
            <a:spLocks noGrp="1"/>
          </p:cNvSpPr>
          <p:nvPr>
            <p:ph idx="1"/>
          </p:nvPr>
        </p:nvSpPr>
        <p:spPr>
          <a:xfrm>
            <a:off x="457200" y="1412776"/>
            <a:ext cx="8229600" cy="5184576"/>
          </a:xfrm>
        </p:spPr>
        <p:txBody>
          <a:bodyPr>
            <a:normAutofit fontScale="85000" lnSpcReduction="10000"/>
          </a:bodyPr>
          <a:lstStyle/>
          <a:p>
            <a:pPr lvl="1"/>
            <a:r>
              <a:rPr lang="da-DK" dirty="0" smtClean="0"/>
              <a:t>Beskrivelserne er urealistiske, ikke-repræsentative. Selvom forløb af denne slags forekommer, giver de nok ikke et retvisende billede af typiske </a:t>
            </a:r>
            <a:r>
              <a:rPr lang="da-DK" dirty="0" err="1" smtClean="0"/>
              <a:t>sexuelle</a:t>
            </a:r>
            <a:r>
              <a:rPr lang="da-DK" dirty="0" smtClean="0"/>
              <a:t> forløb</a:t>
            </a:r>
          </a:p>
          <a:p>
            <a:pPr lvl="1"/>
            <a:r>
              <a:rPr lang="da-DK" dirty="0" smtClean="0"/>
              <a:t>Som adfærdsbeskrivelser med </a:t>
            </a:r>
            <a:r>
              <a:rPr lang="da-DK" dirty="0" err="1" smtClean="0"/>
              <a:t>indresyn</a:t>
            </a:r>
            <a:r>
              <a:rPr lang="da-DK" dirty="0"/>
              <a:t> </a:t>
            </a:r>
            <a:r>
              <a:rPr lang="da-DK" dirty="0" smtClean="0"/>
              <a:t>og enkelte perceptuelle beskrivelser og tanker hjælper de os ikke til viden om hvilke typiske oplevelser der forekommer under </a:t>
            </a:r>
            <a:r>
              <a:rPr lang="da-DK" dirty="0" err="1" smtClean="0"/>
              <a:t>sexuelle</a:t>
            </a:r>
            <a:r>
              <a:rPr lang="da-DK" dirty="0" smtClean="0"/>
              <a:t> forløb </a:t>
            </a:r>
          </a:p>
          <a:p>
            <a:pPr lvl="1"/>
            <a:r>
              <a:rPr lang="da-DK" dirty="0" smtClean="0"/>
              <a:t>Hæmmende oplevelser underrapporteres systematisk</a:t>
            </a:r>
          </a:p>
          <a:p>
            <a:pPr lvl="1"/>
            <a:r>
              <a:rPr lang="da-DK" dirty="0" smtClean="0"/>
              <a:t>Interaktionen mellem parterne beskrives typisk ud fra nogle simple stereotyper (manden som dominerende,  kvinden som inviterende, mv.)</a:t>
            </a:r>
          </a:p>
          <a:p>
            <a:pPr lvl="1"/>
            <a:r>
              <a:rPr lang="da-DK" dirty="0" smtClean="0"/>
              <a:t>Grænseoverskridelser er typiske for litteraturen, mens de formentlig er sjældne blandt virkelige </a:t>
            </a:r>
            <a:r>
              <a:rPr lang="da-DK" dirty="0" err="1" smtClean="0"/>
              <a:t>sexuelle</a:t>
            </a:r>
            <a:r>
              <a:rPr lang="da-DK" dirty="0" smtClean="0"/>
              <a:t> forløb</a:t>
            </a:r>
          </a:p>
          <a:p>
            <a:pPr lvl="1"/>
            <a:r>
              <a:rPr lang="da-DK" dirty="0" smtClean="0"/>
              <a:t>Virkelighedens oplevelser følger ikke altid standardforløbet</a:t>
            </a:r>
          </a:p>
          <a:p>
            <a:pPr lvl="1"/>
            <a:endParaRPr lang="da-DK"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1143000"/>
          </a:xfrm>
        </p:spPr>
        <p:txBody>
          <a:bodyPr>
            <a:normAutofit fontScale="90000"/>
          </a:bodyPr>
          <a:lstStyle/>
          <a:p>
            <a:r>
              <a:rPr lang="da-DK" sz="3800" dirty="0" smtClean="0"/>
              <a:t>Litterær beskrivelse fra Rifbjerg: </a:t>
            </a:r>
            <a:br>
              <a:rPr lang="da-DK" sz="3800" dirty="0" smtClean="0"/>
            </a:br>
            <a:r>
              <a:rPr lang="da-DK" sz="3800" i="1" dirty="0" smtClean="0"/>
              <a:t>Første gang </a:t>
            </a:r>
            <a:r>
              <a:rPr lang="da-DK" sz="3800" dirty="0" smtClean="0"/>
              <a:t>(voksen kvinde, stor dreng)</a:t>
            </a:r>
            <a:endParaRPr lang="da-DK" sz="3800" dirty="0"/>
          </a:p>
        </p:txBody>
      </p:sp>
      <p:sp>
        <p:nvSpPr>
          <p:cNvPr id="3" name="Pladsholder til indhold 2"/>
          <p:cNvSpPr>
            <a:spLocks noGrp="1"/>
          </p:cNvSpPr>
          <p:nvPr>
            <p:ph idx="1"/>
          </p:nvPr>
        </p:nvSpPr>
        <p:spPr>
          <a:xfrm>
            <a:off x="395536" y="1412776"/>
            <a:ext cx="8229600" cy="5256584"/>
          </a:xfrm>
        </p:spPr>
        <p:txBody>
          <a:bodyPr>
            <a:normAutofit fontScale="32500" lnSpcReduction="20000"/>
          </a:bodyPr>
          <a:lstStyle/>
          <a:p>
            <a:pPr>
              <a:buFontTx/>
              <a:buChar char="-"/>
            </a:pPr>
            <a:r>
              <a:rPr lang="da-DK" sz="7400" dirty="0" smtClean="0"/>
              <a:t>Jeg hedder Lotte. Kys mine bryster</a:t>
            </a:r>
          </a:p>
          <a:p>
            <a:pPr>
              <a:buNone/>
            </a:pPr>
            <a:r>
              <a:rPr lang="da-DK" sz="7400" dirty="0" smtClean="0"/>
              <a:t>Han løftede blikket og så at hendes BH var forsvundet. Brysterne signalerede blindt og bydende til ham, og med en ekstatisk jamren, lod han ansigtet synke ned imellem dem, så de som to beskyttende fendere lagde sig mod hvert øre. Han </a:t>
            </a:r>
            <a:r>
              <a:rPr lang="da-DK" sz="7400" dirty="0" err="1" smtClean="0"/>
              <a:t>nylede</a:t>
            </a:r>
            <a:r>
              <a:rPr lang="da-DK" sz="7400" dirty="0" smtClean="0"/>
              <a:t> rundt med næsen, trak luft som en sælhund og kastede munden frem og tilbage, snappende. Hun holdt ham ud fra sig et øjeblik, og sagde med pædagogisk stemme:</a:t>
            </a:r>
          </a:p>
          <a:p>
            <a:pPr>
              <a:buFontTx/>
              <a:buChar char="-"/>
            </a:pPr>
            <a:r>
              <a:rPr lang="da-DK" sz="7400" dirty="0" smtClean="0"/>
              <a:t>Du skal kysse, ikke bide!</a:t>
            </a:r>
          </a:p>
          <a:p>
            <a:pPr>
              <a:buNone/>
            </a:pPr>
            <a:r>
              <a:rPr lang="da-DK" sz="7400" dirty="0" smtClean="0"/>
              <a:t>Fortumlet, men vant til at lyde, lod han sine læber falde blidt over den venstre brystvorte, satte tungen lige imod den og prikkede til i en slags indvendig morse. Det var som om anerkendelsen telegraferedes tilbage i ham igen via brystvorten, den voksede sig snertende hård, og han forstod på en underlig måde, at han blev sat fri, at han fik en handlingsfrihed, der også pålagde ham krav. </a:t>
            </a:r>
            <a:r>
              <a:rPr lang="da-DK" sz="4900" dirty="0" smtClean="0"/>
              <a:t>(Sengeheste 1, 1965)</a:t>
            </a:r>
            <a:r>
              <a:rPr lang="da-DK" sz="7400" dirty="0" smtClean="0"/>
              <a:t> </a:t>
            </a:r>
          </a:p>
          <a:p>
            <a:pPr>
              <a:buNone/>
            </a:pPr>
            <a:r>
              <a:rPr lang="da-DK" dirty="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Litterær beskrivelse: Analyse</a:t>
            </a:r>
            <a:endParaRPr lang="da-DK" dirty="0"/>
          </a:p>
        </p:txBody>
      </p:sp>
      <p:sp>
        <p:nvSpPr>
          <p:cNvPr id="3" name="Pladsholder til indhold 2"/>
          <p:cNvSpPr>
            <a:spLocks noGrp="1"/>
          </p:cNvSpPr>
          <p:nvPr>
            <p:ph idx="1"/>
          </p:nvPr>
        </p:nvSpPr>
        <p:spPr/>
        <p:txBody>
          <a:bodyPr>
            <a:normAutofit lnSpcReduction="10000"/>
          </a:bodyPr>
          <a:lstStyle/>
          <a:p>
            <a:r>
              <a:rPr lang="da-DK" dirty="0" smtClean="0"/>
              <a:t>Beskrivelsen er tæt på hovedpersonens oplevelser i det </a:t>
            </a:r>
            <a:r>
              <a:rPr lang="da-DK" dirty="0" err="1" smtClean="0"/>
              <a:t>sexuelle</a:t>
            </a:r>
            <a:r>
              <a:rPr lang="da-DK" dirty="0" smtClean="0"/>
              <a:t> forløb</a:t>
            </a:r>
          </a:p>
          <a:p>
            <a:r>
              <a:rPr lang="da-DK" dirty="0" smtClean="0"/>
              <a:t>Beskrivelsen veksler mellem nærhed (oplevelse der kan tilskrives halvstor dreng) og afstand (ord der ikke bruges af en halvstor dreng), samt mellem adfærd og oplevelse</a:t>
            </a:r>
          </a:p>
          <a:p>
            <a:r>
              <a:rPr lang="da-DK" dirty="0" smtClean="0"/>
              <a:t>Der optræder generelle sammenfattede oplevelser (’Han forstod … at han blev sat fri … der også pålagde ham krav’) </a:t>
            </a:r>
            <a:endParaRPr lang="da-DK"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Litterær beskrivelse: Konklusion</a:t>
            </a:r>
            <a:endParaRPr lang="da-DK" dirty="0"/>
          </a:p>
        </p:txBody>
      </p:sp>
      <p:sp>
        <p:nvSpPr>
          <p:cNvPr id="3" name="Pladsholder til indhold 2"/>
          <p:cNvSpPr>
            <a:spLocks noGrp="1"/>
          </p:cNvSpPr>
          <p:nvPr>
            <p:ph idx="1"/>
          </p:nvPr>
        </p:nvSpPr>
        <p:spPr/>
        <p:txBody>
          <a:bodyPr/>
          <a:lstStyle/>
          <a:p>
            <a:r>
              <a:rPr lang="da-DK" dirty="0" smtClean="0"/>
              <a:t>Den tætte beskrivelse af det </a:t>
            </a:r>
            <a:r>
              <a:rPr lang="da-DK" dirty="0" err="1" smtClean="0"/>
              <a:t>sexuelle</a:t>
            </a:r>
            <a:r>
              <a:rPr lang="da-DK" dirty="0" smtClean="0"/>
              <a:t> forløb er informativ</a:t>
            </a:r>
          </a:p>
          <a:p>
            <a:r>
              <a:rPr lang="da-DK" dirty="0" smtClean="0"/>
              <a:t>Den blandede form af nærhed og afstand i beskrivelsesformen er litterært interessant, men vil ikke være forskningsmæssigt relevant</a:t>
            </a:r>
          </a:p>
          <a:p>
            <a:r>
              <a:rPr lang="da-DK" dirty="0" smtClean="0"/>
              <a:t>Generelle sammenfatninger af oplevelser skal gerne undgås til forskningsbrug - med mindre de netop optræder i den form under forløbet</a:t>
            </a:r>
            <a:endParaRPr lang="da-D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1143000"/>
          </a:xfrm>
        </p:spPr>
        <p:txBody>
          <a:bodyPr/>
          <a:lstStyle/>
          <a:p>
            <a:r>
              <a:rPr lang="da-DK" dirty="0" smtClean="0"/>
              <a:t>Oversigt over foredraget</a:t>
            </a:r>
            <a:endParaRPr lang="da-DK" dirty="0"/>
          </a:p>
        </p:txBody>
      </p:sp>
      <p:sp>
        <p:nvSpPr>
          <p:cNvPr id="3" name="Pladsholder til indhold 2"/>
          <p:cNvSpPr>
            <a:spLocks noGrp="1"/>
          </p:cNvSpPr>
          <p:nvPr>
            <p:ph idx="1"/>
          </p:nvPr>
        </p:nvSpPr>
        <p:spPr>
          <a:xfrm>
            <a:off x="467544" y="1916832"/>
            <a:ext cx="8229600" cy="4525963"/>
          </a:xfrm>
        </p:spPr>
        <p:txBody>
          <a:bodyPr/>
          <a:lstStyle/>
          <a:p>
            <a:r>
              <a:rPr lang="da-DK" dirty="0" smtClean="0"/>
              <a:t>Hvad ved vi om </a:t>
            </a:r>
            <a:r>
              <a:rPr lang="da-DK" dirty="0" err="1" smtClean="0"/>
              <a:t>sexuelle</a:t>
            </a:r>
            <a:r>
              <a:rPr lang="da-DK" dirty="0" smtClean="0"/>
              <a:t> forløb? </a:t>
            </a:r>
          </a:p>
          <a:p>
            <a:pPr lvl="1"/>
            <a:r>
              <a:rPr lang="da-DK" dirty="0" smtClean="0"/>
              <a:t>Forskning og andre datakilder</a:t>
            </a:r>
          </a:p>
          <a:p>
            <a:r>
              <a:rPr lang="da-DK" dirty="0" smtClean="0"/>
              <a:t>Om fænomenologisk beskrivelse med udgangspunkt i Københavnerfænomenologien</a:t>
            </a:r>
          </a:p>
          <a:p>
            <a:r>
              <a:rPr lang="da-DK" dirty="0" smtClean="0"/>
              <a:t>Egen igangværende undersøgelse af oplevelser under </a:t>
            </a:r>
            <a:r>
              <a:rPr lang="da-DK" dirty="0" err="1" smtClean="0"/>
              <a:t>sexuelle</a:t>
            </a:r>
            <a:r>
              <a:rPr lang="da-DK" dirty="0" smtClean="0"/>
              <a:t> forløb</a:t>
            </a:r>
            <a:endParaRPr lang="da-DK"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Hvilke oplevelsestyper kan forventes under </a:t>
            </a:r>
            <a:r>
              <a:rPr lang="da-DK" dirty="0" err="1" smtClean="0"/>
              <a:t>sexuelle</a:t>
            </a:r>
            <a:r>
              <a:rPr lang="da-DK" dirty="0" smtClean="0"/>
              <a:t> forløb?</a:t>
            </a:r>
            <a:endParaRPr lang="da-DK" dirty="0"/>
          </a:p>
        </p:txBody>
      </p:sp>
      <p:sp>
        <p:nvSpPr>
          <p:cNvPr id="3" name="Pladsholder til indhold 2"/>
          <p:cNvSpPr>
            <a:spLocks noGrp="1"/>
          </p:cNvSpPr>
          <p:nvPr>
            <p:ph idx="1"/>
          </p:nvPr>
        </p:nvSpPr>
        <p:spPr>
          <a:xfrm>
            <a:off x="467544" y="1628800"/>
            <a:ext cx="8229600" cy="4824536"/>
          </a:xfrm>
        </p:spPr>
        <p:txBody>
          <a:bodyPr>
            <a:normAutofit fontScale="92500" lnSpcReduction="10000"/>
          </a:bodyPr>
          <a:lstStyle/>
          <a:p>
            <a:pPr lvl="1"/>
            <a:r>
              <a:rPr lang="da-DK" dirty="0" smtClean="0"/>
              <a:t>Oplevelse af egen og partners adfærd</a:t>
            </a:r>
          </a:p>
          <a:p>
            <a:pPr lvl="1"/>
            <a:r>
              <a:rPr lang="da-DK" dirty="0" smtClean="0"/>
              <a:t>Visuel, auditiv, </a:t>
            </a:r>
            <a:r>
              <a:rPr lang="da-DK" dirty="0" err="1" smtClean="0"/>
              <a:t>olfaktorisk</a:t>
            </a:r>
            <a:r>
              <a:rPr lang="da-DK" dirty="0" smtClean="0"/>
              <a:t>, </a:t>
            </a:r>
            <a:r>
              <a:rPr lang="da-DK" dirty="0" err="1" smtClean="0"/>
              <a:t>gustativ</a:t>
            </a:r>
            <a:r>
              <a:rPr lang="da-DK" dirty="0" smtClean="0"/>
              <a:t>, </a:t>
            </a:r>
            <a:r>
              <a:rPr lang="da-DK" dirty="0" err="1" smtClean="0"/>
              <a:t>propriosensitiv</a:t>
            </a:r>
            <a:r>
              <a:rPr lang="da-DK" dirty="0" smtClean="0"/>
              <a:t> sansning samt forskellige typer af berøringssans</a:t>
            </a:r>
          </a:p>
          <a:p>
            <a:pPr lvl="1"/>
            <a:r>
              <a:rPr lang="da-DK" dirty="0" smtClean="0"/>
              <a:t>Egne følelser</a:t>
            </a:r>
          </a:p>
          <a:p>
            <a:pPr lvl="1"/>
            <a:r>
              <a:rPr lang="da-DK" dirty="0" smtClean="0"/>
              <a:t>Forestillingsbilleder (måske især visuelle)</a:t>
            </a:r>
          </a:p>
          <a:p>
            <a:pPr lvl="1"/>
            <a:r>
              <a:rPr lang="da-DK" dirty="0" smtClean="0"/>
              <a:t>Verbale tanker</a:t>
            </a:r>
          </a:p>
          <a:p>
            <a:pPr lvl="1"/>
            <a:r>
              <a:rPr lang="da-DK" dirty="0" smtClean="0"/>
              <a:t>Viljesfænomener: Overvejelser over planlægning, beslutninger og valg</a:t>
            </a:r>
          </a:p>
          <a:p>
            <a:pPr lvl="1"/>
            <a:r>
              <a:rPr lang="da-DK" dirty="0" smtClean="0"/>
              <a:t>Oplevelse af den andens tilstand og den andens viljesfænomener</a:t>
            </a:r>
          </a:p>
          <a:p>
            <a:pPr lvl="1"/>
            <a:r>
              <a:rPr lang="da-DK" dirty="0" smtClean="0"/>
              <a:t>Succes-/fiaskooplevelser</a:t>
            </a:r>
          </a:p>
          <a:p>
            <a:pPr lvl="1">
              <a:buNone/>
            </a:pPr>
            <a:endParaRPr lang="da-DK" dirty="0" smtClean="0"/>
          </a:p>
          <a:p>
            <a:pPr lvl="1"/>
            <a:endParaRPr lang="da-DK"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1143000"/>
          </a:xfrm>
        </p:spPr>
        <p:txBody>
          <a:bodyPr>
            <a:normAutofit fontScale="90000"/>
          </a:bodyPr>
          <a:lstStyle/>
          <a:p>
            <a:r>
              <a:rPr lang="da-DK" dirty="0" smtClean="0"/>
              <a:t>Hvilke andre oplevelseskvaliteter kan forventes under </a:t>
            </a:r>
            <a:r>
              <a:rPr lang="da-DK" dirty="0" err="1" smtClean="0"/>
              <a:t>sexuelle</a:t>
            </a:r>
            <a:r>
              <a:rPr lang="da-DK" dirty="0" smtClean="0"/>
              <a:t> forløb?</a:t>
            </a:r>
            <a:endParaRPr lang="da-DK" dirty="0"/>
          </a:p>
        </p:txBody>
      </p:sp>
      <p:sp>
        <p:nvSpPr>
          <p:cNvPr id="3" name="Pladsholder til indhold 2"/>
          <p:cNvSpPr>
            <a:spLocks noGrp="1"/>
          </p:cNvSpPr>
          <p:nvPr>
            <p:ph idx="1"/>
          </p:nvPr>
        </p:nvSpPr>
        <p:spPr>
          <a:xfrm>
            <a:off x="395536" y="1988840"/>
            <a:ext cx="8229600" cy="4525963"/>
          </a:xfrm>
        </p:spPr>
        <p:txBody>
          <a:bodyPr>
            <a:normAutofit fontScale="85000" lnSpcReduction="10000"/>
          </a:bodyPr>
          <a:lstStyle/>
          <a:p>
            <a:r>
              <a:rPr lang="da-DK" dirty="0" smtClean="0"/>
              <a:t>Oplevelse af forløbet som et forløb (’nu jeg er kommet ind under blusen’; ’nu har han kysset mig’; ’åh nej, nu har han fået orgasme, så er det nok slut’)</a:t>
            </a:r>
          </a:p>
          <a:p>
            <a:r>
              <a:rPr lang="da-DK" dirty="0" smtClean="0"/>
              <a:t>Ophidselse som en underliggende ledsagetilstand i oplevelsen der farver de øvrige oplevelseskategorier (øgning: ’det er dejligt at han stryger mig der’, hæmning: forestillingsbilleder af </a:t>
            </a:r>
            <a:r>
              <a:rPr lang="da-DK" dirty="0" err="1" smtClean="0"/>
              <a:t>eks-kæresten</a:t>
            </a:r>
            <a:r>
              <a:rPr lang="da-DK" dirty="0" smtClean="0"/>
              <a:t>)</a:t>
            </a:r>
          </a:p>
          <a:p>
            <a:r>
              <a:rPr lang="da-DK" dirty="0" smtClean="0"/>
              <a:t>Vurdering af forløbet (’Jeg skulle ikke have startet på dette her’, ’Det er faktisk ret spændende, det her’)</a:t>
            </a:r>
          </a:p>
          <a:p>
            <a:r>
              <a:rPr lang="da-DK" dirty="0" smtClean="0"/>
              <a:t>Særlige orgasmefremmende/orgasmehæmmende oplevelser</a:t>
            </a:r>
          </a:p>
          <a:p>
            <a:endParaRPr lang="da-DK"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1143000"/>
          </a:xfrm>
        </p:spPr>
        <p:txBody>
          <a:bodyPr>
            <a:normAutofit fontScale="90000"/>
          </a:bodyPr>
          <a:lstStyle/>
          <a:p>
            <a:r>
              <a:rPr lang="da-DK" dirty="0" smtClean="0"/>
              <a:t>Selvoplevelse og selvevaluering under </a:t>
            </a:r>
            <a:r>
              <a:rPr lang="da-DK" dirty="0" err="1" smtClean="0"/>
              <a:t>sexuelle</a:t>
            </a:r>
            <a:r>
              <a:rPr lang="da-DK" dirty="0" smtClean="0"/>
              <a:t> forløb</a:t>
            </a:r>
            <a:endParaRPr lang="da-DK" dirty="0"/>
          </a:p>
        </p:txBody>
      </p:sp>
      <p:sp>
        <p:nvSpPr>
          <p:cNvPr id="3" name="Pladsholder til indhold 2"/>
          <p:cNvSpPr>
            <a:spLocks noGrp="1"/>
          </p:cNvSpPr>
          <p:nvPr>
            <p:ph idx="1"/>
          </p:nvPr>
        </p:nvSpPr>
        <p:spPr>
          <a:xfrm>
            <a:off x="467544" y="1916832"/>
            <a:ext cx="8229600" cy="4525963"/>
          </a:xfrm>
        </p:spPr>
        <p:txBody>
          <a:bodyPr>
            <a:normAutofit fontScale="85000" lnSpcReduction="10000"/>
          </a:bodyPr>
          <a:lstStyle/>
          <a:p>
            <a:r>
              <a:rPr lang="da-DK" dirty="0" smtClean="0"/>
              <a:t>Viden om egne særlige </a:t>
            </a:r>
            <a:r>
              <a:rPr lang="da-DK" dirty="0" err="1" smtClean="0"/>
              <a:t>sexuelle</a:t>
            </a:r>
            <a:r>
              <a:rPr lang="da-DK" dirty="0" smtClean="0"/>
              <a:t> præferencer og ønsker</a:t>
            </a:r>
          </a:p>
          <a:p>
            <a:r>
              <a:rPr lang="da-DK" dirty="0" smtClean="0"/>
              <a:t>Vurdering af egne </a:t>
            </a:r>
            <a:r>
              <a:rPr lang="da-DK" dirty="0" err="1" smtClean="0"/>
              <a:t>sexuelle</a:t>
            </a:r>
            <a:r>
              <a:rPr lang="da-DK" dirty="0" smtClean="0"/>
              <a:t> færdigheder på forskellige områder</a:t>
            </a:r>
          </a:p>
          <a:p>
            <a:r>
              <a:rPr lang="da-DK" dirty="0" smtClean="0"/>
              <a:t>Viden om egne ønsker om hyppighed af </a:t>
            </a:r>
            <a:r>
              <a:rPr lang="da-DK" dirty="0" err="1" smtClean="0"/>
              <a:t>sexuelle</a:t>
            </a:r>
            <a:r>
              <a:rPr lang="da-DK" dirty="0" smtClean="0"/>
              <a:t> forløb</a:t>
            </a:r>
          </a:p>
          <a:p>
            <a:r>
              <a:rPr lang="da-DK" dirty="0" smtClean="0"/>
              <a:t>Viden om egne ønsker til rammerne for </a:t>
            </a:r>
            <a:r>
              <a:rPr lang="da-DK" dirty="0" err="1" smtClean="0"/>
              <a:t>sexuelle</a:t>
            </a:r>
            <a:r>
              <a:rPr lang="da-DK" dirty="0" smtClean="0"/>
              <a:t> forløb (’vi skal først ud og spise middag sammen’)</a:t>
            </a:r>
          </a:p>
          <a:p>
            <a:r>
              <a:rPr lang="da-DK" dirty="0" smtClean="0"/>
              <a:t>Pointe: Disse selvoplevelser vil typisk farve oplevelserne under forløbene som forventninger</a:t>
            </a:r>
          </a:p>
          <a:p>
            <a:pPr lvl="1"/>
            <a:r>
              <a:rPr lang="da-DK" dirty="0" smtClean="0"/>
              <a:t>Eks: ’ja, og nu sker det som sædvanligt at jeg kommer til at tænke på … og så mister jeg igen lysten’</a:t>
            </a:r>
            <a:endParaRPr lang="da-DK"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Litteratur</a:t>
            </a:r>
            <a:endParaRPr lang="da-DK" dirty="0"/>
          </a:p>
        </p:txBody>
      </p:sp>
      <p:sp>
        <p:nvSpPr>
          <p:cNvPr id="3" name="Pladsholder til indhold 2"/>
          <p:cNvSpPr>
            <a:spLocks noGrp="1"/>
          </p:cNvSpPr>
          <p:nvPr>
            <p:ph idx="1"/>
          </p:nvPr>
        </p:nvSpPr>
        <p:spPr>
          <a:xfrm>
            <a:off x="467544" y="1340768"/>
            <a:ext cx="8229600" cy="4925144"/>
          </a:xfrm>
        </p:spPr>
        <p:txBody>
          <a:bodyPr>
            <a:normAutofit fontScale="47500" lnSpcReduction="20000"/>
          </a:bodyPr>
          <a:lstStyle/>
          <a:p>
            <a:r>
              <a:rPr lang="en-US" dirty="0" smtClean="0"/>
              <a:t>Bancroft, J., Graham, C.A., Janssen, </a:t>
            </a:r>
            <a:r>
              <a:rPr lang="en-US" dirty="0" err="1" smtClean="0"/>
              <a:t>E.m</a:t>
            </a:r>
            <a:r>
              <a:rPr lang="en-US" dirty="0" smtClean="0"/>
              <a:t> and Sanders S.A. (2009). The dual control model: current status and future directions. </a:t>
            </a:r>
            <a:r>
              <a:rPr lang="en-US" i="1" dirty="0" smtClean="0"/>
              <a:t>Journal of sex research, 46(2_3), 121–142.</a:t>
            </a:r>
          </a:p>
          <a:p>
            <a:endParaRPr lang="da-DK" dirty="0" smtClean="0"/>
          </a:p>
          <a:p>
            <a:r>
              <a:rPr lang="en-US" dirty="0" err="1" smtClean="0"/>
              <a:t>Chivers</a:t>
            </a:r>
            <a:r>
              <a:rPr lang="en-US" dirty="0" smtClean="0"/>
              <a:t>, M. L, </a:t>
            </a:r>
            <a:r>
              <a:rPr lang="en-US" dirty="0" err="1" smtClean="0"/>
              <a:t>Seto</a:t>
            </a:r>
            <a:r>
              <a:rPr lang="en-US" dirty="0" smtClean="0"/>
              <a:t>, M.C. and Blanchard, R. (2007). Gender and sexual orientation differences in sexual response to sexual activities versus gender of actors in sexual films. </a:t>
            </a:r>
            <a:r>
              <a:rPr lang="en-US" i="1" dirty="0" smtClean="0"/>
              <a:t>Journal of personality and social psychology, 93(6), 1108–1121</a:t>
            </a:r>
          </a:p>
          <a:p>
            <a:endParaRPr lang="da-DK" dirty="0" smtClean="0"/>
          </a:p>
          <a:p>
            <a:r>
              <a:rPr lang="en-US" dirty="0" smtClean="0"/>
              <a:t>Farmer, M., </a:t>
            </a:r>
            <a:r>
              <a:rPr lang="en-US" dirty="0" err="1" smtClean="0"/>
              <a:t>Trapnell</a:t>
            </a:r>
            <a:r>
              <a:rPr lang="en-US" dirty="0" smtClean="0"/>
              <a:t>, P. D. and </a:t>
            </a:r>
            <a:r>
              <a:rPr lang="en-US" dirty="0" err="1" smtClean="0"/>
              <a:t>Meston</a:t>
            </a:r>
            <a:r>
              <a:rPr lang="en-US" dirty="0" smtClean="0"/>
              <a:t>, C. M. (2009). The relation between sexual behavior and religiosity subtypes: A test of the secularization hypothesis.  </a:t>
            </a:r>
            <a:r>
              <a:rPr lang="en-US" i="1" dirty="0" smtClean="0"/>
              <a:t>Archives of Sexual Behavior, 38, 852_865.</a:t>
            </a:r>
          </a:p>
          <a:p>
            <a:endParaRPr lang="da-DK" dirty="0" smtClean="0"/>
          </a:p>
          <a:p>
            <a:r>
              <a:rPr lang="en-US" dirty="0" err="1" smtClean="0"/>
              <a:t>Georgiadis</a:t>
            </a:r>
            <a:r>
              <a:rPr lang="en-US" dirty="0" smtClean="0"/>
              <a:t>, J. R. (2011). Exposing orgasm in the brain: A critical eye. </a:t>
            </a:r>
            <a:r>
              <a:rPr lang="en-US" i="1" dirty="0" smtClean="0"/>
              <a:t>Sexual and Relationship Therapy, 26(4), 342–355. doi:10.1080/14681994.2011.647904</a:t>
            </a:r>
          </a:p>
          <a:p>
            <a:endParaRPr lang="da-DK" dirty="0" smtClean="0"/>
          </a:p>
          <a:p>
            <a:r>
              <a:rPr lang="en-US" dirty="0" err="1" smtClean="0"/>
              <a:t>Hawton</a:t>
            </a:r>
            <a:r>
              <a:rPr lang="en-US" dirty="0" smtClean="0"/>
              <a:t>, K., Catalan, J. and </a:t>
            </a:r>
            <a:r>
              <a:rPr lang="en-US" dirty="0" err="1" smtClean="0"/>
              <a:t>Fagg</a:t>
            </a:r>
            <a:r>
              <a:rPr lang="en-US" dirty="0" smtClean="0"/>
              <a:t>, J. (1991). Low sexual desire: sex therapy results and prognostic factors</a:t>
            </a:r>
            <a:r>
              <a:rPr lang="en-US" i="1" dirty="0" smtClean="0"/>
              <a:t>. </a:t>
            </a:r>
            <a:r>
              <a:rPr lang="en-US" i="1" dirty="0" err="1" smtClean="0"/>
              <a:t>Behav</a:t>
            </a:r>
            <a:r>
              <a:rPr lang="en-US" i="1" dirty="0" smtClean="0"/>
              <a:t> Res </a:t>
            </a:r>
            <a:r>
              <a:rPr lang="en-US" i="1" dirty="0" err="1" smtClean="0"/>
              <a:t>Ther</a:t>
            </a:r>
            <a:r>
              <a:rPr lang="en-US" i="1" dirty="0" smtClean="0"/>
              <a:t>, 29(3), 217_224.</a:t>
            </a:r>
          </a:p>
          <a:p>
            <a:endParaRPr lang="da-DK" dirty="0" smtClean="0"/>
          </a:p>
          <a:p>
            <a:r>
              <a:rPr lang="en-US" dirty="0" err="1" smtClean="0"/>
              <a:t>Sukel</a:t>
            </a:r>
            <a:r>
              <a:rPr lang="en-US" dirty="0" smtClean="0"/>
              <a:t>, K. (2012) </a:t>
            </a:r>
            <a:r>
              <a:rPr lang="en-US" i="1" dirty="0" smtClean="0"/>
              <a:t>Dirty minds. How our brains influence love, sex, and relationships. New York: Free Press.</a:t>
            </a:r>
          </a:p>
          <a:p>
            <a:endParaRPr lang="da-DK" dirty="0" smtClean="0"/>
          </a:p>
          <a:p>
            <a:r>
              <a:rPr lang="da-DK" dirty="0" err="1" smtClean="0"/>
              <a:t>Whipple</a:t>
            </a:r>
            <a:r>
              <a:rPr lang="da-DK" dirty="0" smtClean="0"/>
              <a:t> B, Richards E., </a:t>
            </a:r>
            <a:r>
              <a:rPr lang="da-DK" dirty="0" err="1" smtClean="0"/>
              <a:t>Komisaruk</a:t>
            </a:r>
            <a:r>
              <a:rPr lang="da-DK" dirty="0" smtClean="0"/>
              <a:t> BR., M. S., &amp; </a:t>
            </a:r>
            <a:r>
              <a:rPr lang="da-DK" dirty="0" err="1" smtClean="0"/>
              <a:t>Tepper</a:t>
            </a:r>
            <a:r>
              <a:rPr lang="da-DK" dirty="0" smtClean="0"/>
              <a:t> MS Richards E, </a:t>
            </a:r>
            <a:r>
              <a:rPr lang="da-DK" dirty="0" err="1" smtClean="0"/>
              <a:t>Komisaruk</a:t>
            </a:r>
            <a:r>
              <a:rPr lang="da-DK" dirty="0" smtClean="0"/>
              <a:t> BR, W. B. (2001). </a:t>
            </a:r>
            <a:r>
              <a:rPr lang="da-DK" i="1" dirty="0" err="1" smtClean="0"/>
              <a:t>Women</a:t>
            </a:r>
            <a:r>
              <a:rPr lang="da-DK" i="1" dirty="0" smtClean="0"/>
              <a:t> </a:t>
            </a:r>
            <a:r>
              <a:rPr lang="da-DK" i="1" dirty="0" err="1" smtClean="0"/>
              <a:t>with</a:t>
            </a:r>
            <a:r>
              <a:rPr lang="da-DK" i="1" dirty="0" smtClean="0"/>
              <a:t> </a:t>
            </a:r>
            <a:r>
              <a:rPr lang="da-DK" i="1" dirty="0" err="1" smtClean="0"/>
              <a:t>Complete</a:t>
            </a:r>
            <a:r>
              <a:rPr lang="da-DK" i="1" dirty="0" smtClean="0"/>
              <a:t> Spinal </a:t>
            </a:r>
            <a:r>
              <a:rPr lang="da-DK" i="1" dirty="0" err="1" smtClean="0"/>
              <a:t>Cord</a:t>
            </a:r>
            <a:r>
              <a:rPr lang="da-DK" i="1" dirty="0" smtClean="0"/>
              <a:t> </a:t>
            </a:r>
            <a:r>
              <a:rPr lang="da-DK" i="1" dirty="0" err="1" smtClean="0"/>
              <a:t>Injury</a:t>
            </a:r>
            <a:r>
              <a:rPr lang="da-DK" i="1" dirty="0" smtClean="0"/>
              <a:t>: A </a:t>
            </a:r>
            <a:r>
              <a:rPr lang="da-DK" i="1" dirty="0" err="1" smtClean="0"/>
              <a:t>Phenomenological</a:t>
            </a:r>
            <a:r>
              <a:rPr lang="da-DK" i="1" dirty="0" smtClean="0"/>
              <a:t> </a:t>
            </a:r>
            <a:r>
              <a:rPr lang="da-DK" i="1" dirty="0" err="1" smtClean="0"/>
              <a:t>Study</a:t>
            </a:r>
            <a:r>
              <a:rPr lang="da-DK" i="1" dirty="0" smtClean="0"/>
              <a:t> of </a:t>
            </a:r>
            <a:r>
              <a:rPr lang="da-DK" i="1" dirty="0" err="1" smtClean="0"/>
              <a:t>Sexual</a:t>
            </a:r>
            <a:r>
              <a:rPr lang="da-DK" i="1" dirty="0" smtClean="0"/>
              <a:t> </a:t>
            </a:r>
            <a:r>
              <a:rPr lang="da-DK" i="1" dirty="0" err="1" smtClean="0"/>
              <a:t>Experiences</a:t>
            </a:r>
            <a:r>
              <a:rPr lang="da-DK" i="1" dirty="0" smtClean="0"/>
              <a:t>. J Sex </a:t>
            </a:r>
            <a:r>
              <a:rPr lang="da-DK" i="1" dirty="0" err="1" smtClean="0"/>
              <a:t>Mar</a:t>
            </a:r>
            <a:r>
              <a:rPr lang="da-DK" i="1" dirty="0" smtClean="0"/>
              <a:t> </a:t>
            </a:r>
            <a:r>
              <a:rPr lang="da-DK" i="1" dirty="0" err="1" smtClean="0"/>
              <a:t>Ther</a:t>
            </a:r>
            <a:r>
              <a:rPr lang="da-DK" i="1" dirty="0" smtClean="0"/>
              <a:t>, 27(4), 615–623.</a:t>
            </a:r>
            <a:endParaRPr lang="da-DK"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95536" y="2060848"/>
            <a:ext cx="8229600" cy="1143000"/>
          </a:xfrm>
        </p:spPr>
        <p:txBody>
          <a:bodyPr/>
          <a:lstStyle/>
          <a:p>
            <a:r>
              <a:rPr lang="da-DK" dirty="0" smtClean="0"/>
              <a:t>Fænomenologisk beskrivelse</a:t>
            </a:r>
            <a:endParaRPr lang="da-DK"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smtClean="0"/>
              <a:t>Fænomenologi</a:t>
            </a:r>
            <a:endParaRPr lang="da-DK" dirty="0"/>
          </a:p>
        </p:txBody>
      </p:sp>
      <p:sp>
        <p:nvSpPr>
          <p:cNvPr id="4" name="Pladsholder til indhold 3"/>
          <p:cNvSpPr>
            <a:spLocks noGrp="1"/>
          </p:cNvSpPr>
          <p:nvPr>
            <p:ph idx="1"/>
          </p:nvPr>
        </p:nvSpPr>
        <p:spPr/>
        <p:txBody>
          <a:bodyPr/>
          <a:lstStyle/>
          <a:p>
            <a:r>
              <a:rPr lang="da-DK" b="1" dirty="0" smtClean="0"/>
              <a:t>Fænomen</a:t>
            </a:r>
            <a:r>
              <a:rPr lang="da-DK" dirty="0" smtClean="0"/>
              <a:t> af græsk </a:t>
            </a:r>
            <a:r>
              <a:rPr lang="da-DK" i="1" dirty="0" err="1" smtClean="0"/>
              <a:t>phainesthai</a:t>
            </a:r>
            <a:r>
              <a:rPr lang="da-DK" dirty="0" smtClean="0"/>
              <a:t> – vise sig</a:t>
            </a:r>
          </a:p>
          <a:p>
            <a:pPr lvl="1"/>
            <a:r>
              <a:rPr lang="da-DK" dirty="0" smtClean="0"/>
              <a:t>vedrørende forekomst, fremtræden, tilsynekomst</a:t>
            </a:r>
          </a:p>
          <a:p>
            <a:r>
              <a:rPr lang="da-DK" b="1" dirty="0" smtClean="0"/>
              <a:t>Logi</a:t>
            </a:r>
            <a:r>
              <a:rPr lang="da-DK" dirty="0" smtClean="0"/>
              <a:t> af græsk </a:t>
            </a:r>
            <a:r>
              <a:rPr lang="da-DK" i="1" dirty="0" smtClean="0"/>
              <a:t>logos</a:t>
            </a:r>
            <a:r>
              <a:rPr lang="da-DK" dirty="0" smtClean="0"/>
              <a:t> – tale, fornuft</a:t>
            </a:r>
          </a:p>
          <a:p>
            <a:pPr lvl="1"/>
            <a:r>
              <a:rPr lang="da-DK" dirty="0" smtClean="0"/>
              <a:t>lære, videnskab, -tale</a:t>
            </a:r>
          </a:p>
          <a:p>
            <a:r>
              <a:rPr lang="da-DK" b="1" dirty="0" smtClean="0"/>
              <a:t>Fænomenologi</a:t>
            </a:r>
            <a:r>
              <a:rPr lang="da-DK" dirty="0" smtClean="0"/>
              <a:t> således læren om fremtræden</a:t>
            </a:r>
          </a:p>
          <a:p>
            <a:endParaRPr lang="da-DK" dirty="0" smtClean="0"/>
          </a:p>
          <a:p>
            <a:pPr lvl="1"/>
            <a:endParaRPr lang="da-DK"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smtClean="0"/>
              <a:t>Dansk perceptionspsykologi</a:t>
            </a:r>
            <a:endParaRPr lang="da-DK" dirty="0"/>
          </a:p>
        </p:txBody>
      </p:sp>
      <p:sp>
        <p:nvSpPr>
          <p:cNvPr id="6" name="Pladsholder til indhold 5"/>
          <p:cNvSpPr>
            <a:spLocks noGrp="1"/>
          </p:cNvSpPr>
          <p:nvPr>
            <p:ph idx="1"/>
          </p:nvPr>
        </p:nvSpPr>
        <p:spPr/>
        <p:txBody>
          <a:bodyPr>
            <a:normAutofit fontScale="85000" lnSpcReduction="10000"/>
          </a:bodyPr>
          <a:lstStyle/>
          <a:p>
            <a:r>
              <a:rPr lang="da-DK" dirty="0" smtClean="0"/>
              <a:t>En række danske perceptionspsykologer udviklede metoder til præcis beskrivelse af forsøgspersoners oplevelse – i modsætning til hvad man kunne tro, eller slutte sig til, at de skulle opleve:  fænomenologisk beskrivelse (læren om fremtrædelsesmæssig beskrivelse)</a:t>
            </a:r>
          </a:p>
          <a:p>
            <a:r>
              <a:rPr lang="da-DK" dirty="0" smtClean="0"/>
              <a:t>Den ældre generation: Edgar Rubin, Edgar </a:t>
            </a:r>
            <a:r>
              <a:rPr lang="da-DK" dirty="0" err="1" smtClean="0"/>
              <a:t>Tranekjær</a:t>
            </a:r>
            <a:r>
              <a:rPr lang="da-DK" dirty="0" smtClean="0"/>
              <a:t> Rasmussen, Franz From</a:t>
            </a:r>
          </a:p>
          <a:p>
            <a:r>
              <a:rPr lang="da-DK" dirty="0" smtClean="0"/>
              <a:t>Deres elever: bl.a.  Martin Johansen, Gerhard Nielsen, Frede Knudsen, Ib </a:t>
            </a:r>
            <a:r>
              <a:rPr lang="da-DK" dirty="0" err="1" smtClean="0"/>
              <a:t>Moustgaard</a:t>
            </a:r>
            <a:r>
              <a:rPr lang="da-DK" dirty="0" smtClean="0"/>
              <a:t>, Henrik Poulsen, Torsten Ingemann Nielsen, Kresten Bjerg, Olav Storm Jensen</a:t>
            </a:r>
            <a:endParaRPr lang="da-DK"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Eksempler på faglige emner</a:t>
            </a:r>
            <a:endParaRPr lang="da-DK" dirty="0"/>
          </a:p>
        </p:txBody>
      </p:sp>
      <p:sp>
        <p:nvSpPr>
          <p:cNvPr id="3" name="Pladsholder til indhold 2"/>
          <p:cNvSpPr>
            <a:spLocks noGrp="1"/>
          </p:cNvSpPr>
          <p:nvPr>
            <p:ph idx="1"/>
          </p:nvPr>
        </p:nvSpPr>
        <p:spPr/>
        <p:txBody>
          <a:bodyPr>
            <a:normAutofit fontScale="85000" lnSpcReduction="10000"/>
          </a:bodyPr>
          <a:lstStyle/>
          <a:p>
            <a:r>
              <a:rPr lang="da-DK" dirty="0" smtClean="0"/>
              <a:t>Edgar Rubin: </a:t>
            </a:r>
            <a:r>
              <a:rPr lang="da-DK" dirty="0" err="1" smtClean="0"/>
              <a:t>Synoplevede</a:t>
            </a:r>
            <a:r>
              <a:rPr lang="da-DK" dirty="0" smtClean="0"/>
              <a:t> figurer, taktile oplevelser</a:t>
            </a:r>
          </a:p>
          <a:p>
            <a:r>
              <a:rPr lang="da-DK" dirty="0" smtClean="0"/>
              <a:t>Edgar </a:t>
            </a:r>
            <a:r>
              <a:rPr lang="da-DK" dirty="0" err="1" smtClean="0"/>
              <a:t>Tranekjær</a:t>
            </a:r>
            <a:r>
              <a:rPr lang="da-DK" dirty="0" smtClean="0"/>
              <a:t> Rasmussen: </a:t>
            </a:r>
            <a:r>
              <a:rPr lang="da-DK" dirty="0" err="1" smtClean="0"/>
              <a:t>tidsoplevelse</a:t>
            </a:r>
            <a:r>
              <a:rPr lang="da-DK" dirty="0" smtClean="0"/>
              <a:t> (Olav Storm)</a:t>
            </a:r>
          </a:p>
          <a:p>
            <a:r>
              <a:rPr lang="da-DK" dirty="0" smtClean="0"/>
              <a:t>Franz From: Oplevelse af andres handlinger</a:t>
            </a:r>
          </a:p>
          <a:p>
            <a:r>
              <a:rPr lang="da-DK" dirty="0" smtClean="0"/>
              <a:t>Martin Johansen: Perceptuelle fortsættelses-fænomener, følelseskvaliteter</a:t>
            </a:r>
          </a:p>
          <a:p>
            <a:r>
              <a:rPr lang="da-DK" dirty="0" smtClean="0"/>
              <a:t>Frede Knudsen: Stereotaktisk deformering</a:t>
            </a:r>
          </a:p>
          <a:p>
            <a:r>
              <a:rPr lang="da-DK" dirty="0" smtClean="0"/>
              <a:t>Ib </a:t>
            </a:r>
            <a:r>
              <a:rPr lang="da-DK" dirty="0" err="1" smtClean="0"/>
              <a:t>Moustgaard</a:t>
            </a:r>
            <a:r>
              <a:rPr lang="da-DK" dirty="0" smtClean="0"/>
              <a:t>: Autokinese</a:t>
            </a:r>
          </a:p>
          <a:p>
            <a:r>
              <a:rPr lang="da-DK" dirty="0" smtClean="0"/>
              <a:t>Gerhard Nielsen: Indlæring, selvkonfrontation</a:t>
            </a:r>
          </a:p>
          <a:p>
            <a:r>
              <a:rPr lang="da-DK" dirty="0" smtClean="0"/>
              <a:t>Torsten Ingemann Nielsen: Handle- og viljesfænomener</a:t>
            </a:r>
          </a:p>
          <a:p>
            <a:r>
              <a:rPr lang="da-DK" dirty="0" smtClean="0"/>
              <a:t>Kresten Bjerg: Moraloplevelse, interaktion</a:t>
            </a:r>
          </a:p>
          <a:p>
            <a:pPr>
              <a:buNone/>
            </a:pPr>
            <a:endParaRPr lang="da-DK"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Eksempler på beskrivelser</a:t>
            </a:r>
            <a:endParaRPr lang="da-DK" dirty="0"/>
          </a:p>
        </p:txBody>
      </p:sp>
      <p:sp>
        <p:nvSpPr>
          <p:cNvPr id="3" name="Pladsholder til indhold 2"/>
          <p:cNvSpPr>
            <a:spLocks noGrp="1"/>
          </p:cNvSpPr>
          <p:nvPr>
            <p:ph idx="1"/>
          </p:nvPr>
        </p:nvSpPr>
        <p:spPr>
          <a:xfrm>
            <a:off x="539552" y="1340768"/>
            <a:ext cx="8229600" cy="5257800"/>
          </a:xfrm>
        </p:spPr>
        <p:txBody>
          <a:bodyPr>
            <a:normAutofit fontScale="77500" lnSpcReduction="20000"/>
          </a:bodyPr>
          <a:lstStyle/>
          <a:p>
            <a:r>
              <a:rPr lang="da-DK" dirty="0" smtClean="0"/>
              <a:t>Franz From (beskrivelse af film af uklart handleforløb)</a:t>
            </a:r>
          </a:p>
          <a:p>
            <a:pPr lvl="1"/>
            <a:r>
              <a:rPr lang="da-DK" dirty="0" err="1" smtClean="0"/>
              <a:t>Fp</a:t>
            </a:r>
            <a:r>
              <a:rPr lang="da-DK" dirty="0" smtClean="0"/>
              <a:t>: Jeg så en mand arbejde, er det ikke alt? Han sad og skrev lidt, han sad og gjorde sådan nogen tossede ting, som folk, der studerer, gerne gør. Så trængte han til at få en pibe tobak; han rejste sig op, fandt sin pibe og stoppede den. Han var lidt forvirret og kunne ikke finde tingene. Han tog sin jakke på. Det havde ikke været nødvendigt …</a:t>
            </a:r>
          </a:p>
          <a:p>
            <a:r>
              <a:rPr lang="da-DK" dirty="0" smtClean="0"/>
              <a:t>Gerhard Nielsen (motorisk indlæringsforsøg)</a:t>
            </a:r>
          </a:p>
          <a:p>
            <a:pPr lvl="1"/>
            <a:r>
              <a:rPr lang="da-DK" dirty="0" err="1" smtClean="0"/>
              <a:t>Fp</a:t>
            </a:r>
            <a:r>
              <a:rPr lang="da-DK" dirty="0" smtClean="0"/>
              <a:t>: Jeg er i øjeblikket i tvivl om jeg skal gøre det meget hurtigt eller meget trægt, jeg må ligesom træffe et valg</a:t>
            </a:r>
          </a:p>
          <a:p>
            <a:r>
              <a:rPr lang="da-DK" dirty="0" smtClean="0"/>
              <a:t>Torsten Ingemann Nielsen (forsøg med </a:t>
            </a:r>
            <a:r>
              <a:rPr lang="da-DK" dirty="0" err="1" smtClean="0"/>
              <a:t>mgl</a:t>
            </a:r>
            <a:r>
              <a:rPr lang="da-DK" dirty="0" smtClean="0"/>
              <a:t> herredømme over  hånd)</a:t>
            </a:r>
          </a:p>
          <a:p>
            <a:pPr lvl="1"/>
            <a:r>
              <a:rPr lang="da-DK" dirty="0" err="1" smtClean="0"/>
              <a:t>Fp</a:t>
            </a:r>
            <a:r>
              <a:rPr lang="da-DK" dirty="0" smtClean="0"/>
              <a:t>: Det var lige som hånden løb foran. </a:t>
            </a:r>
            <a:r>
              <a:rPr lang="da-DK" dirty="0" err="1" smtClean="0"/>
              <a:t>Fl</a:t>
            </a:r>
            <a:r>
              <a:rPr lang="da-DK" dirty="0" smtClean="0"/>
              <a:t>: Ja? </a:t>
            </a:r>
            <a:r>
              <a:rPr lang="da-DK" dirty="0" err="1" smtClean="0"/>
              <a:t>Fp</a:t>
            </a:r>
            <a:r>
              <a:rPr lang="da-DK" dirty="0" smtClean="0"/>
              <a:t>: (svarer ikke) </a:t>
            </a:r>
            <a:r>
              <a:rPr lang="da-DK" dirty="0" err="1" smtClean="0"/>
              <a:t>Fl</a:t>
            </a:r>
            <a:r>
              <a:rPr lang="da-DK" dirty="0" smtClean="0"/>
              <a:t>: Hånden løb foran? </a:t>
            </a:r>
            <a:r>
              <a:rPr lang="da-DK" dirty="0" err="1" smtClean="0"/>
              <a:t>Fp</a:t>
            </a:r>
            <a:r>
              <a:rPr lang="da-DK" dirty="0" smtClean="0"/>
              <a:t>: Jah, det må selvfølgelig være noget i mig. Det er klart. </a:t>
            </a:r>
            <a:r>
              <a:rPr lang="da-DK" dirty="0" err="1" smtClean="0"/>
              <a:t>Fl</a:t>
            </a:r>
            <a:r>
              <a:rPr lang="da-DK" dirty="0" smtClean="0"/>
              <a:t>: Du kan ikke give nogen forklaring på det? </a:t>
            </a:r>
            <a:r>
              <a:rPr lang="da-DK" dirty="0" err="1" smtClean="0"/>
              <a:t>Fp</a:t>
            </a:r>
            <a:r>
              <a:rPr lang="da-DK" dirty="0" smtClean="0"/>
              <a:t>: Jeg ved ikke om det er fordi man er bange for at det skal ske, og så sker det.</a:t>
            </a:r>
            <a:endParaRPr lang="da-DK"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Bevidsthedstrømmen</a:t>
            </a:r>
            <a:endParaRPr lang="da-DK" dirty="0"/>
          </a:p>
        </p:txBody>
      </p:sp>
      <p:sp>
        <p:nvSpPr>
          <p:cNvPr id="3" name="Pladsholder til indhold 2"/>
          <p:cNvSpPr>
            <a:spLocks noGrp="1"/>
          </p:cNvSpPr>
          <p:nvPr>
            <p:ph idx="1"/>
          </p:nvPr>
        </p:nvSpPr>
        <p:spPr/>
        <p:txBody>
          <a:bodyPr>
            <a:normAutofit fontScale="62500" lnSpcReduction="20000"/>
          </a:bodyPr>
          <a:lstStyle/>
          <a:p>
            <a:r>
              <a:rPr lang="da-DK" dirty="0" smtClean="0"/>
              <a:t>Udvidelse af fænomenologisk beskrivelse fra de strukturerede forsøg i Københavnerfænomenologien til længere, livsnære forløb</a:t>
            </a:r>
          </a:p>
          <a:p>
            <a:r>
              <a:rPr lang="da-DK" dirty="0" smtClean="0"/>
              <a:t>Litterært eksempel (Molly ligger i sengen, og tankerne flyder):</a:t>
            </a:r>
          </a:p>
          <a:p>
            <a:pPr lvl="1"/>
            <a:r>
              <a:rPr lang="da-DK" dirty="0" smtClean="0"/>
              <a:t>… og jeg skal dér fare rundt i køkkenet for at lave morgenmad til Hans Nåde mens han ligger rullet sammen som en mumie ja tænk bare har man nogen sinde set mig springe det kunne jeg godt selv lide at se viser man dem opmærksomhed behandler de én som skidt jeg er ligeglad med hvad andre siger det ville være meget bedre hvis verden blev regeret af kvinderne man ville ikke se kvinder gå hen og slå hinanden ihjel og myrde løs hvornår ser man kvinder tumle rundt fulde sådan som mandfolkene gør eller spille hver penny op de har og tabe dem på heste ja fordi en kvinde hun véd altid hvornår hun skal holde op hvad hun så end gør de ville jo slet ikke være her i verden uden os de véd ikke hvad det er at være kvinde og moder hvor skulle de vide det fra hvad ville der være blevet af dem alle sammen hvis det ikke var at de havde en mor til at se efter sig hvad jeg aldrig har haft det er sikkert derfor han løber grassat nu ude om natten væk fra bøger og lektier og ikke bor hjemme fordi der som regel er ballade der hjemme jeg synes det er sørgeligt at de her har sådan en flink søn og ikke er tilfredse … (Joyce: Ulysses, s. 745f)</a:t>
            </a:r>
            <a:endParaRPr lang="da-D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1143000"/>
          </a:xfrm>
        </p:spPr>
        <p:txBody>
          <a:bodyPr>
            <a:normAutofit fontScale="90000"/>
          </a:bodyPr>
          <a:lstStyle/>
          <a:p>
            <a:r>
              <a:rPr lang="da-DK" baseline="0" dirty="0" smtClean="0"/>
              <a:t>Hvorfor er det vigtigt at vide noget om oplevelser under </a:t>
            </a:r>
            <a:r>
              <a:rPr lang="da-DK" baseline="0" dirty="0" err="1" smtClean="0"/>
              <a:t>sexuelle</a:t>
            </a:r>
            <a:r>
              <a:rPr lang="da-DK" baseline="0" dirty="0" smtClean="0"/>
              <a:t> forlø</a:t>
            </a:r>
            <a:r>
              <a:rPr lang="da-DK" dirty="0" smtClean="0"/>
              <a:t>b</a:t>
            </a:r>
            <a:r>
              <a:rPr lang="da-DK" dirty="0"/>
              <a:t>?</a:t>
            </a:r>
          </a:p>
        </p:txBody>
      </p:sp>
      <p:sp>
        <p:nvSpPr>
          <p:cNvPr id="3" name="Pladsholder til indhold 2"/>
          <p:cNvSpPr>
            <a:spLocks noGrp="1"/>
          </p:cNvSpPr>
          <p:nvPr>
            <p:ph idx="1"/>
          </p:nvPr>
        </p:nvSpPr>
        <p:spPr>
          <a:xfrm>
            <a:off x="467544" y="1844824"/>
            <a:ext cx="8229600" cy="4525963"/>
          </a:xfrm>
        </p:spPr>
        <p:txBody>
          <a:bodyPr/>
          <a:lstStyle/>
          <a:p>
            <a:r>
              <a:rPr lang="da-DK" dirty="0" smtClean="0"/>
              <a:t>Almen viden</a:t>
            </a:r>
          </a:p>
          <a:p>
            <a:pPr lvl="1"/>
            <a:r>
              <a:rPr lang="da-DK" dirty="0" smtClean="0"/>
              <a:t>Det er en grundforskningsopgave at samle viden om alle vigtige menneskelige områder</a:t>
            </a:r>
          </a:p>
          <a:p>
            <a:r>
              <a:rPr lang="da-DK" dirty="0" err="1" smtClean="0"/>
              <a:t>Sexuel</a:t>
            </a:r>
            <a:r>
              <a:rPr lang="da-DK" dirty="0" smtClean="0"/>
              <a:t> uddannelse</a:t>
            </a:r>
          </a:p>
          <a:p>
            <a:pPr lvl="1"/>
            <a:r>
              <a:rPr lang="da-DK" dirty="0" smtClean="0"/>
              <a:t>Hver enkelt må lære om </a:t>
            </a:r>
            <a:r>
              <a:rPr lang="da-DK" dirty="0" err="1" smtClean="0"/>
              <a:t>sexualitet</a:t>
            </a:r>
            <a:r>
              <a:rPr lang="da-DK" dirty="0"/>
              <a:t> </a:t>
            </a:r>
            <a:r>
              <a:rPr lang="da-DK" dirty="0" smtClean="0"/>
              <a:t>og har brug for viden, og undervisning i sex må bygge på viden</a:t>
            </a:r>
          </a:p>
          <a:p>
            <a:r>
              <a:rPr lang="da-DK" dirty="0" smtClean="0"/>
              <a:t>Behandling af </a:t>
            </a:r>
            <a:r>
              <a:rPr lang="da-DK" dirty="0" err="1" smtClean="0"/>
              <a:t>sexuelle</a:t>
            </a:r>
            <a:r>
              <a:rPr lang="da-DK" dirty="0" smtClean="0"/>
              <a:t> vanskeligheder</a:t>
            </a:r>
          </a:p>
          <a:p>
            <a:pPr lvl="1"/>
            <a:r>
              <a:rPr lang="da-DK" dirty="0" smtClean="0"/>
              <a:t>Eksempelvis </a:t>
            </a:r>
            <a:r>
              <a:rPr lang="da-DK" i="1" dirty="0" smtClean="0"/>
              <a:t>såkaldt</a:t>
            </a:r>
            <a:r>
              <a:rPr lang="da-DK" dirty="0" smtClean="0"/>
              <a:t> manglende lyst</a:t>
            </a:r>
          </a:p>
          <a:p>
            <a:pPr lvl="1"/>
            <a:endParaRPr lang="da-DK"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err="1" smtClean="0"/>
              <a:t>Tranekjærs</a:t>
            </a:r>
            <a:r>
              <a:rPr lang="da-DK" dirty="0" smtClean="0"/>
              <a:t> emnelære – et metasprog</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Emne</a:t>
            </a:r>
          </a:p>
          <a:p>
            <a:r>
              <a:rPr lang="da-DK" dirty="0" smtClean="0"/>
              <a:t>Emnets fremtrædelsesform</a:t>
            </a:r>
          </a:p>
          <a:p>
            <a:pPr lvl="1"/>
            <a:r>
              <a:rPr lang="da-DK" dirty="0" smtClean="0"/>
              <a:t>Umiddelbar versus middelbar fremtræden</a:t>
            </a:r>
          </a:p>
          <a:p>
            <a:r>
              <a:rPr lang="da-DK" dirty="0" smtClean="0"/>
              <a:t>Emnets momenter</a:t>
            </a:r>
          </a:p>
          <a:p>
            <a:pPr lvl="1"/>
            <a:r>
              <a:rPr lang="da-DK" dirty="0" smtClean="0"/>
              <a:t>Betingende momenter</a:t>
            </a:r>
          </a:p>
          <a:p>
            <a:r>
              <a:rPr lang="da-DK" dirty="0" smtClean="0"/>
              <a:t>Trinforskellige emner</a:t>
            </a:r>
          </a:p>
          <a:p>
            <a:r>
              <a:rPr lang="da-DK" dirty="0" smtClean="0"/>
              <a:t>Relationsemner</a:t>
            </a:r>
          </a:p>
          <a:p>
            <a:r>
              <a:rPr lang="da-DK" dirty="0" smtClean="0"/>
              <a:t>Subjektiv og </a:t>
            </a:r>
            <a:r>
              <a:rPr lang="da-DK" dirty="0" err="1" smtClean="0"/>
              <a:t>intersubjektiv</a:t>
            </a:r>
            <a:r>
              <a:rPr lang="da-DK" dirty="0" smtClean="0"/>
              <a:t> identificerings-procedure</a:t>
            </a:r>
            <a:endParaRPr lang="da-DK"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Forløbsbeskrivelse: indlæring</a:t>
            </a:r>
            <a:endParaRPr lang="da-DK" dirty="0"/>
          </a:p>
        </p:txBody>
      </p:sp>
      <p:sp>
        <p:nvSpPr>
          <p:cNvPr id="3" name="Pladsholder til indhold 2"/>
          <p:cNvSpPr>
            <a:spLocks noGrp="1"/>
          </p:cNvSpPr>
          <p:nvPr>
            <p:ph idx="1"/>
          </p:nvPr>
        </p:nvSpPr>
        <p:spPr/>
        <p:txBody>
          <a:bodyPr>
            <a:normAutofit lnSpcReduction="10000"/>
          </a:bodyPr>
          <a:lstStyle/>
          <a:p>
            <a:r>
              <a:rPr lang="da-DK" dirty="0" smtClean="0"/>
              <a:t>Gerhard Nielsen: Forsøg med antalsmarkering</a:t>
            </a:r>
          </a:p>
          <a:p>
            <a:r>
              <a:rPr lang="da-DK" dirty="0" smtClean="0"/>
              <a:t>Omstillingsperioden</a:t>
            </a:r>
          </a:p>
          <a:p>
            <a:pPr lvl="1"/>
            <a:r>
              <a:rPr lang="da-DK" dirty="0" smtClean="0"/>
              <a:t>Det </a:t>
            </a:r>
            <a:r>
              <a:rPr lang="da-DK" dirty="0" err="1" smtClean="0"/>
              <a:t>naivt-umiddelbare</a:t>
            </a:r>
            <a:r>
              <a:rPr lang="da-DK" dirty="0" smtClean="0"/>
              <a:t> stadium</a:t>
            </a:r>
          </a:p>
          <a:p>
            <a:pPr lvl="1"/>
            <a:r>
              <a:rPr lang="da-DK" dirty="0" smtClean="0"/>
              <a:t>Det middelbare stadium</a:t>
            </a:r>
          </a:p>
          <a:p>
            <a:r>
              <a:rPr lang="da-DK" dirty="0" smtClean="0"/>
              <a:t>Konstruktionsperioden</a:t>
            </a:r>
          </a:p>
          <a:p>
            <a:pPr lvl="1"/>
            <a:r>
              <a:rPr lang="da-DK" dirty="0" smtClean="0"/>
              <a:t>Det formale stadium</a:t>
            </a:r>
          </a:p>
          <a:p>
            <a:pPr lvl="1"/>
            <a:r>
              <a:rPr lang="da-DK" dirty="0" smtClean="0"/>
              <a:t>Indordningsstadiet</a:t>
            </a:r>
          </a:p>
          <a:p>
            <a:r>
              <a:rPr lang="da-DK" dirty="0" smtClean="0"/>
              <a:t>Automatiseringsperioden</a:t>
            </a:r>
          </a:p>
          <a:p>
            <a:pPr lvl="1"/>
            <a:r>
              <a:rPr lang="da-DK" dirty="0" smtClean="0"/>
              <a:t>Det endelige automatiseringsstadium</a:t>
            </a:r>
          </a:p>
          <a:p>
            <a:pPr lvl="1"/>
            <a:endParaRPr lang="da-DK"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Omstillingsperioden</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Det </a:t>
            </a:r>
            <a:r>
              <a:rPr lang="da-DK" dirty="0" err="1" smtClean="0"/>
              <a:t>naivt-umiddelbare</a:t>
            </a:r>
            <a:r>
              <a:rPr lang="da-DK" dirty="0" smtClean="0"/>
              <a:t> stadium</a:t>
            </a:r>
          </a:p>
          <a:p>
            <a:pPr lvl="1"/>
            <a:r>
              <a:rPr lang="da-DK" dirty="0" smtClean="0"/>
              <a:t>Handler uden at tænke over det ud fra det tilvante</a:t>
            </a:r>
          </a:p>
          <a:p>
            <a:pPr lvl="1"/>
            <a:r>
              <a:rPr lang="da-DK" dirty="0" smtClean="0"/>
              <a:t>Kaotiske oplevelse når det ikke virker: emnekumulering</a:t>
            </a:r>
          </a:p>
          <a:p>
            <a:pPr lvl="1"/>
            <a:r>
              <a:rPr lang="da-DK" dirty="0" smtClean="0"/>
              <a:t>Oplevelser: ”er det så svært, det så så let ud”, ”måske arbejder jeg for hurtigt?”</a:t>
            </a:r>
          </a:p>
          <a:p>
            <a:r>
              <a:rPr lang="da-DK" dirty="0" smtClean="0"/>
              <a:t>Det middelbare stadium</a:t>
            </a:r>
          </a:p>
          <a:p>
            <a:pPr lvl="1"/>
            <a:r>
              <a:rPr lang="da-DK" dirty="0" smtClean="0"/>
              <a:t>Analysere, tage hver ting for sig</a:t>
            </a:r>
          </a:p>
          <a:p>
            <a:pPr lvl="1"/>
            <a:r>
              <a:rPr lang="da-DK" dirty="0" smtClean="0"/>
              <a:t>Oplevelser: ”nu skal jeg gøre sådan og sådan”, ”for at være sikker, må jeg tænke på en ting ad gangen”</a:t>
            </a:r>
          </a:p>
          <a:p>
            <a:pPr lvl="1"/>
            <a:endParaRPr lang="da-DK"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Konstruktionsperioden</a:t>
            </a:r>
            <a:endParaRPr lang="da-DK" dirty="0"/>
          </a:p>
        </p:txBody>
      </p:sp>
      <p:sp>
        <p:nvSpPr>
          <p:cNvPr id="3" name="Pladsholder til indhold 2"/>
          <p:cNvSpPr>
            <a:spLocks noGrp="1"/>
          </p:cNvSpPr>
          <p:nvPr>
            <p:ph idx="1"/>
          </p:nvPr>
        </p:nvSpPr>
        <p:spPr/>
        <p:txBody>
          <a:bodyPr/>
          <a:lstStyle/>
          <a:p>
            <a:r>
              <a:rPr lang="da-DK" dirty="0" smtClean="0"/>
              <a:t>Det formale stadium</a:t>
            </a:r>
          </a:p>
          <a:p>
            <a:pPr lvl="1"/>
            <a:r>
              <a:rPr lang="da-DK" dirty="0" smtClean="0"/>
              <a:t>Ser bort fra nogle oplevelser for at koncentrere sig om det vigtigste til at styre adfærden</a:t>
            </a:r>
          </a:p>
          <a:p>
            <a:pPr lvl="1"/>
            <a:r>
              <a:rPr lang="da-DK" dirty="0" smtClean="0"/>
              <a:t>Mere glidende adfærd end i det middelbare stadium</a:t>
            </a:r>
          </a:p>
          <a:p>
            <a:r>
              <a:rPr lang="da-DK" dirty="0" smtClean="0"/>
              <a:t>Indordningsstadiet</a:t>
            </a:r>
          </a:p>
          <a:p>
            <a:pPr lvl="1"/>
            <a:r>
              <a:rPr lang="da-DK" dirty="0" smtClean="0"/>
              <a:t>Opdager systematik i adfærden; kan igen være opmærksom på oplevelser der blev udelukket i det formale stadium</a:t>
            </a:r>
            <a:endParaRPr lang="da-DK"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Automatiseringsperioden</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Automatisering</a:t>
            </a:r>
          </a:p>
          <a:p>
            <a:pPr lvl="1"/>
            <a:r>
              <a:rPr lang="da-DK" dirty="0" smtClean="0"/>
              <a:t>Den tillærte adfærd kan nu forløbe uden at der fremtræder oplevelser om detaljerne. Adfærden vælges som en helhed og kan udføres mens man oplever andre ting.</a:t>
            </a:r>
          </a:p>
          <a:p>
            <a:pPr lvl="1"/>
            <a:r>
              <a:rPr lang="da-DK" dirty="0" smtClean="0"/>
              <a:t>Eksempler: at gå, cykle, at køre af en kendt vej, at spille et stykke musik man har fuldt indøvet</a:t>
            </a:r>
          </a:p>
          <a:p>
            <a:r>
              <a:rPr lang="da-DK" dirty="0" smtClean="0"/>
              <a:t>Bevidstgørelse er den modsatte proces: at blive opmærksom på detaljer i automatiseret adfærd – evt. for at ændre på den</a:t>
            </a:r>
            <a:endParaRPr lang="da-DK"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Forløbsbeskrivelser: Handlinger</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Torsten Ingemann Nielsen: Vilje og handling</a:t>
            </a:r>
          </a:p>
          <a:p>
            <a:r>
              <a:rPr lang="da-DK" dirty="0" smtClean="0"/>
              <a:t>Forskellige erkendeindstillinger</a:t>
            </a:r>
          </a:p>
          <a:p>
            <a:r>
              <a:rPr lang="da-DK" dirty="0" smtClean="0"/>
              <a:t>Handleforståelsesdimensioner:</a:t>
            </a:r>
          </a:p>
          <a:p>
            <a:pPr lvl="1"/>
            <a:r>
              <a:rPr lang="da-DK" dirty="0" err="1" smtClean="0"/>
              <a:t>Ønsken</a:t>
            </a:r>
            <a:r>
              <a:rPr lang="da-DK" dirty="0" smtClean="0"/>
              <a:t>, </a:t>
            </a:r>
            <a:r>
              <a:rPr lang="da-DK" dirty="0" err="1" smtClean="0"/>
              <a:t>målsætten</a:t>
            </a:r>
            <a:r>
              <a:rPr lang="da-DK" dirty="0" smtClean="0"/>
              <a:t>, </a:t>
            </a:r>
            <a:r>
              <a:rPr lang="da-DK" dirty="0" err="1" smtClean="0"/>
              <a:t>igangsætten</a:t>
            </a:r>
            <a:r>
              <a:rPr lang="da-DK" dirty="0" smtClean="0"/>
              <a:t>, anstrengelse/modstand, </a:t>
            </a:r>
            <a:r>
              <a:rPr lang="da-DK" dirty="0" err="1" smtClean="0"/>
              <a:t>jeg-forårsagen</a:t>
            </a:r>
            <a:r>
              <a:rPr lang="da-DK" dirty="0" smtClean="0"/>
              <a:t>, </a:t>
            </a:r>
            <a:r>
              <a:rPr lang="da-DK" dirty="0" err="1" smtClean="0"/>
              <a:t>målrealisering</a:t>
            </a:r>
            <a:endParaRPr lang="da-DK" dirty="0" smtClean="0"/>
          </a:p>
          <a:p>
            <a:r>
              <a:rPr lang="da-DK" dirty="0" smtClean="0"/>
              <a:t>Forløbstyper:</a:t>
            </a:r>
          </a:p>
          <a:p>
            <a:pPr lvl="1"/>
            <a:r>
              <a:rPr lang="da-DK" dirty="0" err="1" smtClean="0"/>
              <a:t>Voluntær</a:t>
            </a:r>
            <a:r>
              <a:rPr lang="da-DK" dirty="0" smtClean="0"/>
              <a:t>, </a:t>
            </a:r>
            <a:r>
              <a:rPr lang="da-DK" dirty="0" err="1" smtClean="0"/>
              <a:t>kontravoluntær</a:t>
            </a:r>
            <a:r>
              <a:rPr lang="da-DK" dirty="0" smtClean="0"/>
              <a:t>, </a:t>
            </a:r>
            <a:r>
              <a:rPr lang="da-DK" dirty="0" err="1" smtClean="0"/>
              <a:t>gratuity</a:t>
            </a:r>
            <a:r>
              <a:rPr lang="da-DK" dirty="0" smtClean="0"/>
              <a:t>, </a:t>
            </a:r>
            <a:r>
              <a:rPr lang="da-DK" smtClean="0"/>
              <a:t>avoluntær</a:t>
            </a:r>
            <a:endParaRPr lang="da-DK" dirty="0" smtClean="0"/>
          </a:p>
          <a:p>
            <a:r>
              <a:rPr lang="da-DK" dirty="0" smtClean="0"/>
              <a:t>Handle- og erkendetaktikker og -strategier:</a:t>
            </a:r>
          </a:p>
          <a:p>
            <a:pPr lvl="1"/>
            <a:r>
              <a:rPr lang="da-DK" dirty="0" err="1" smtClean="0"/>
              <a:t>Modstandsfocuserende</a:t>
            </a:r>
            <a:r>
              <a:rPr lang="da-DK" dirty="0" smtClean="0"/>
              <a:t>, </a:t>
            </a:r>
            <a:r>
              <a:rPr lang="da-DK" dirty="0" err="1" smtClean="0"/>
              <a:t>ønske-/målfocuserende</a:t>
            </a:r>
            <a:r>
              <a:rPr lang="da-DK" dirty="0" smtClean="0"/>
              <a:t>, opgivelse</a:t>
            </a:r>
          </a:p>
          <a:p>
            <a:endParaRPr lang="da-DK"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Fænomenologisk forløbsbeskrivelse</a:t>
            </a:r>
            <a:endParaRPr lang="da-DK" dirty="0"/>
          </a:p>
        </p:txBody>
      </p:sp>
      <p:sp>
        <p:nvSpPr>
          <p:cNvPr id="3" name="Pladsholder til indhold 2"/>
          <p:cNvSpPr>
            <a:spLocks noGrp="1"/>
          </p:cNvSpPr>
          <p:nvPr>
            <p:ph idx="1"/>
          </p:nvPr>
        </p:nvSpPr>
        <p:spPr/>
        <p:txBody>
          <a:bodyPr>
            <a:normAutofit/>
          </a:bodyPr>
          <a:lstStyle/>
          <a:p>
            <a:r>
              <a:rPr lang="da-DK" dirty="0" smtClean="0"/>
              <a:t>To forskellige måder fænomenologisk beskrivelse kan ses i relation til forløb</a:t>
            </a:r>
          </a:p>
          <a:p>
            <a:pPr lvl="1"/>
            <a:r>
              <a:rPr lang="da-DK" dirty="0" smtClean="0"/>
              <a:t>Det kan vise sig at forskellige typer af oplevelser under et forløb kan bruges til at opdele forløbet i faser (Gerhard Nielsens forsøg, måske bevidsthedsstrømmen i Ulysses)</a:t>
            </a:r>
          </a:p>
          <a:p>
            <a:pPr lvl="1"/>
            <a:r>
              <a:rPr lang="da-DK" dirty="0" smtClean="0"/>
              <a:t>Personen kan selv have oplevelsen af noget fremtræder som et forløb</a:t>
            </a:r>
          </a:p>
          <a:p>
            <a:pPr lvl="2"/>
            <a:r>
              <a:rPr lang="da-DK" dirty="0" smtClean="0"/>
              <a:t>Analyse med </a:t>
            </a:r>
            <a:r>
              <a:rPr lang="da-DK" dirty="0" err="1" smtClean="0"/>
              <a:t>TIN’s</a:t>
            </a:r>
            <a:r>
              <a:rPr lang="da-DK" dirty="0" smtClean="0"/>
              <a:t> handleforløbsbeskrivelse</a:t>
            </a:r>
            <a:endParaRPr lang="da-DK"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Sexuelle</a:t>
            </a:r>
            <a:r>
              <a:rPr lang="da-DK" dirty="0" smtClean="0"/>
              <a:t> forløb som handleforløb</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Hvor mange forløb fremtræder i personens oplevelse?</a:t>
            </a:r>
          </a:p>
          <a:p>
            <a:pPr lvl="1"/>
            <a:r>
              <a:rPr lang="da-DK" dirty="0" smtClean="0"/>
              <a:t>Et samlet forløb </a:t>
            </a:r>
          </a:p>
          <a:p>
            <a:pPr lvl="1"/>
            <a:r>
              <a:rPr lang="da-DK" dirty="0" smtClean="0"/>
              <a:t>En række delforløb med hver deres </a:t>
            </a:r>
            <a:r>
              <a:rPr lang="da-DK" dirty="0" err="1" smtClean="0"/>
              <a:t>ønsken</a:t>
            </a:r>
            <a:r>
              <a:rPr lang="da-DK" dirty="0" smtClean="0"/>
              <a:t>, </a:t>
            </a:r>
            <a:r>
              <a:rPr lang="da-DK" dirty="0" err="1" smtClean="0"/>
              <a:t>målsætten</a:t>
            </a:r>
            <a:r>
              <a:rPr lang="da-DK" dirty="0" smtClean="0"/>
              <a:t>, </a:t>
            </a:r>
            <a:r>
              <a:rPr lang="da-DK" dirty="0" err="1" smtClean="0"/>
              <a:t>igangsætten</a:t>
            </a:r>
            <a:r>
              <a:rPr lang="da-DK" dirty="0" smtClean="0"/>
              <a:t>, oplevet anstrengelse/modstand og mulig </a:t>
            </a:r>
            <a:r>
              <a:rPr lang="da-DK" dirty="0" err="1" smtClean="0"/>
              <a:t>jegforårsagen</a:t>
            </a:r>
            <a:endParaRPr lang="da-DK" dirty="0" smtClean="0"/>
          </a:p>
          <a:p>
            <a:r>
              <a:rPr lang="da-DK" dirty="0" smtClean="0"/>
              <a:t>Handletaktik hvis forløbet ikke går glat</a:t>
            </a:r>
          </a:p>
          <a:p>
            <a:r>
              <a:rPr lang="da-DK" dirty="0" smtClean="0"/>
              <a:t>Hvilken sammenhæng er der mellem elementerne i handleforløbet og graden af ophidselse?</a:t>
            </a:r>
          </a:p>
          <a:p>
            <a:pPr lvl="1"/>
            <a:endParaRPr lang="da-DK"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95536" y="2060848"/>
            <a:ext cx="8229600" cy="1143000"/>
          </a:xfrm>
        </p:spPr>
        <p:txBody>
          <a:bodyPr/>
          <a:lstStyle/>
          <a:p>
            <a:r>
              <a:rPr lang="da-DK" dirty="0" smtClean="0"/>
              <a:t>Egen undersøgelse</a:t>
            </a:r>
            <a:endParaRPr lang="da-DK"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smtClean="0"/>
              <a:t>Formål</a:t>
            </a:r>
            <a:endParaRPr lang="da-DK" dirty="0"/>
          </a:p>
        </p:txBody>
      </p:sp>
      <p:sp>
        <p:nvSpPr>
          <p:cNvPr id="4" name="Pladsholder til indhold 3"/>
          <p:cNvSpPr>
            <a:spLocks noGrp="1"/>
          </p:cNvSpPr>
          <p:nvPr>
            <p:ph idx="1"/>
          </p:nvPr>
        </p:nvSpPr>
        <p:spPr/>
        <p:txBody>
          <a:bodyPr/>
          <a:lstStyle/>
          <a:p>
            <a:r>
              <a:rPr lang="da-DK" dirty="0" smtClean="0"/>
              <a:t>At få </a:t>
            </a:r>
            <a:r>
              <a:rPr lang="da-DK" i="1" dirty="0" smtClean="0"/>
              <a:t>oplevelsesmæssige</a:t>
            </a:r>
            <a:r>
              <a:rPr lang="da-DK" dirty="0" smtClean="0"/>
              <a:t> beskrivelser af </a:t>
            </a:r>
            <a:r>
              <a:rPr lang="da-DK" dirty="0" err="1" smtClean="0"/>
              <a:t>sexuelle</a:t>
            </a:r>
            <a:r>
              <a:rPr lang="da-DK" dirty="0" smtClean="0"/>
              <a:t> forløb – som parallel til Masters and Johnsons beskrivelser af de </a:t>
            </a:r>
            <a:r>
              <a:rPr lang="da-DK" i="1" dirty="0" smtClean="0"/>
              <a:t>fysiologiske</a:t>
            </a:r>
            <a:r>
              <a:rPr lang="da-DK" dirty="0" smtClean="0"/>
              <a:t> forhold under </a:t>
            </a:r>
            <a:r>
              <a:rPr lang="da-DK" dirty="0" err="1" smtClean="0"/>
              <a:t>sexuelle</a:t>
            </a:r>
            <a:r>
              <a:rPr lang="da-DK" dirty="0" smtClean="0"/>
              <a:t> forløb</a:t>
            </a:r>
          </a:p>
          <a:p>
            <a:r>
              <a:rPr lang="da-DK" dirty="0" smtClean="0"/>
              <a:t>Undersøgelsen vil være en </a:t>
            </a:r>
            <a:r>
              <a:rPr lang="da-DK" i="1" dirty="0" smtClean="0"/>
              <a:t>præpilot</a:t>
            </a:r>
            <a:r>
              <a:rPr lang="da-DK" dirty="0" smtClean="0"/>
              <a:t>, dvs. en helt indledende kortlægning af forhold der kan være af interesse og få ideer til mulige sammenhænge der senere kan undersøges</a:t>
            </a:r>
            <a:endParaRPr lang="da-D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1143000"/>
          </a:xfrm>
        </p:spPr>
        <p:txBody>
          <a:bodyPr>
            <a:normAutofit fontScale="90000"/>
          </a:bodyPr>
          <a:lstStyle/>
          <a:p>
            <a:r>
              <a:rPr lang="da-DK" dirty="0" smtClean="0"/>
              <a:t>Hvad ved vi om oplevelse af </a:t>
            </a:r>
            <a:r>
              <a:rPr lang="da-DK" dirty="0" err="1" smtClean="0"/>
              <a:t>sexuelle</a:t>
            </a:r>
            <a:r>
              <a:rPr lang="da-DK" dirty="0" smtClean="0"/>
              <a:t> forløb?</a:t>
            </a:r>
            <a:endParaRPr lang="da-DK" dirty="0"/>
          </a:p>
        </p:txBody>
      </p:sp>
      <p:sp>
        <p:nvSpPr>
          <p:cNvPr id="3" name="Pladsholder til indhold 2"/>
          <p:cNvSpPr>
            <a:spLocks noGrp="1"/>
          </p:cNvSpPr>
          <p:nvPr>
            <p:ph idx="1"/>
          </p:nvPr>
        </p:nvSpPr>
        <p:spPr>
          <a:xfrm>
            <a:off x="467544" y="1844824"/>
            <a:ext cx="8229600" cy="4525963"/>
          </a:xfrm>
        </p:spPr>
        <p:txBody>
          <a:bodyPr>
            <a:normAutofit fontScale="92500" lnSpcReduction="20000"/>
          </a:bodyPr>
          <a:lstStyle/>
          <a:p>
            <a:r>
              <a:rPr lang="da-DK" dirty="0" err="1" smtClean="0"/>
              <a:t>Kinsey</a:t>
            </a:r>
            <a:r>
              <a:rPr lang="da-DK" dirty="0" smtClean="0"/>
              <a:t>: Hvad laver folk </a:t>
            </a:r>
            <a:r>
              <a:rPr lang="da-DK" dirty="0" err="1" smtClean="0"/>
              <a:t>sexuelt</a:t>
            </a:r>
            <a:r>
              <a:rPr lang="da-DK" dirty="0" smtClean="0"/>
              <a:t>?</a:t>
            </a:r>
          </a:p>
          <a:p>
            <a:r>
              <a:rPr lang="da-DK" dirty="0" smtClean="0"/>
              <a:t>Masters and Johnson: Hvad sker der fysiologisk under </a:t>
            </a:r>
            <a:r>
              <a:rPr lang="da-DK" dirty="0" err="1" smtClean="0"/>
              <a:t>sexuelle</a:t>
            </a:r>
            <a:r>
              <a:rPr lang="da-DK" dirty="0" smtClean="0"/>
              <a:t> (standard)forløb?</a:t>
            </a:r>
          </a:p>
          <a:p>
            <a:r>
              <a:rPr lang="da-DK" dirty="0" smtClean="0"/>
              <a:t>Ikke-eksisterende forskning i oplevelser under </a:t>
            </a:r>
            <a:r>
              <a:rPr lang="da-DK" dirty="0" err="1" smtClean="0"/>
              <a:t>sexuelle</a:t>
            </a:r>
            <a:r>
              <a:rPr lang="da-DK" dirty="0" smtClean="0"/>
              <a:t> forløb</a:t>
            </a:r>
          </a:p>
          <a:p>
            <a:pPr lvl="1"/>
            <a:r>
              <a:rPr lang="da-DK" dirty="0" smtClean="0"/>
              <a:t>Der findes spørgeskemaer der vil fange generaliserede fænomener, men springer over forløbsbeskrivelse </a:t>
            </a:r>
          </a:p>
          <a:p>
            <a:r>
              <a:rPr lang="da-DK" dirty="0" smtClean="0"/>
              <a:t>Litterære beskrivelser</a:t>
            </a:r>
          </a:p>
          <a:p>
            <a:pPr lvl="1"/>
            <a:r>
              <a:rPr lang="da-DK" dirty="0" smtClean="0"/>
              <a:t>Skønlitteratur</a:t>
            </a:r>
          </a:p>
          <a:p>
            <a:pPr lvl="1"/>
            <a:r>
              <a:rPr lang="da-DK" dirty="0" smtClean="0"/>
              <a:t>Pornolitteratur</a:t>
            </a:r>
          </a:p>
          <a:p>
            <a:r>
              <a:rPr lang="da-DK" dirty="0" smtClean="0"/>
              <a:t>Cases, anekdotiske beskrivelser, egen oplevelse</a:t>
            </a:r>
          </a:p>
          <a:p>
            <a:pPr>
              <a:buNone/>
            </a:pPr>
            <a:endParaRPr lang="da-DK"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Design</a:t>
            </a:r>
            <a:endParaRPr lang="da-DK" dirty="0"/>
          </a:p>
        </p:txBody>
      </p:sp>
      <p:sp>
        <p:nvSpPr>
          <p:cNvPr id="3" name="Pladsholder til indhold 2"/>
          <p:cNvSpPr>
            <a:spLocks noGrp="1"/>
          </p:cNvSpPr>
          <p:nvPr>
            <p:ph idx="1"/>
          </p:nvPr>
        </p:nvSpPr>
        <p:spPr>
          <a:xfrm>
            <a:off x="467544" y="1340768"/>
            <a:ext cx="8229600" cy="5040560"/>
          </a:xfrm>
        </p:spPr>
        <p:txBody>
          <a:bodyPr>
            <a:normAutofit fontScale="77500" lnSpcReduction="20000"/>
          </a:bodyPr>
          <a:lstStyle/>
          <a:p>
            <a:r>
              <a:rPr lang="da-DK" dirty="0" smtClean="0"/>
              <a:t>Dyb anonymitet (</a:t>
            </a:r>
            <a:r>
              <a:rPr lang="da-DK" dirty="0" err="1" smtClean="0"/>
              <a:t>ip-adresse</a:t>
            </a:r>
            <a:r>
              <a:rPr lang="da-DK" dirty="0" smtClean="0"/>
              <a:t> og tidspunkt registreres ikke)</a:t>
            </a:r>
          </a:p>
          <a:p>
            <a:r>
              <a:rPr lang="da-DK" dirty="0" smtClean="0"/>
              <a:t>Retrospektiv præsensbeskrivelse</a:t>
            </a:r>
          </a:p>
          <a:p>
            <a:pPr lvl="1"/>
            <a:r>
              <a:rPr lang="da-DK" dirty="0" err="1" smtClean="0"/>
              <a:t>Fpp</a:t>
            </a:r>
            <a:r>
              <a:rPr lang="da-DK" dirty="0" smtClean="0"/>
              <a:t> instrueres i at huske tilbage på tidligere oplevelser og beskrive dem som om de forgår nu</a:t>
            </a:r>
          </a:p>
          <a:p>
            <a:pPr lvl="1"/>
            <a:r>
              <a:rPr lang="da-DK" dirty="0" err="1" smtClean="0"/>
              <a:t>Fpp</a:t>
            </a:r>
            <a:r>
              <a:rPr lang="da-DK" dirty="0" smtClean="0"/>
              <a:t> gives mulighed for at sammensætte beskrivelser af flere</a:t>
            </a:r>
          </a:p>
          <a:p>
            <a:r>
              <a:rPr lang="da-DK" dirty="0" smtClean="0"/>
              <a:t>Forsøgspersonerne instrueres i fænomenologisk rapportering og gives mulighed for en simpel øvelse</a:t>
            </a:r>
          </a:p>
          <a:p>
            <a:r>
              <a:rPr lang="da-DK" dirty="0" smtClean="0"/>
              <a:t>Forsøgspersoner: Et mindre antal (10-20), repræsentativitet tilstræbes ikke, derimod gode beskrivelser</a:t>
            </a:r>
          </a:p>
          <a:p>
            <a:r>
              <a:rPr lang="da-DK" dirty="0" smtClean="0"/>
              <a:t>Et vellykket og et ikke så vellykket forløb beskrives (for at få repræsenteret både fremmende og hæmmende aspekter af oplevelser under forløb), </a:t>
            </a:r>
            <a:r>
              <a:rPr lang="da-DK" dirty="0" err="1" smtClean="0"/>
              <a:t>tillægsspørgmål</a:t>
            </a:r>
            <a:r>
              <a:rPr lang="da-DK" dirty="0" smtClean="0"/>
              <a:t> til forløbene</a:t>
            </a:r>
          </a:p>
          <a:p>
            <a:r>
              <a:rPr lang="da-DK" dirty="0" smtClean="0"/>
              <a:t>Baggrundsvariable: Egen og partners køn og alder (indenfor perioder på 15 år </a:t>
            </a:r>
            <a:r>
              <a:rPr lang="da-DK" dirty="0" err="1" smtClean="0"/>
              <a:t>aht</a:t>
            </a:r>
            <a:r>
              <a:rPr lang="da-DK" dirty="0" smtClean="0"/>
              <a:t> anonymitet), forholdets varighed</a:t>
            </a:r>
          </a:p>
          <a:p>
            <a:pPr>
              <a:buNone/>
            </a:pPr>
            <a:endParaRPr lang="da-DK" dirty="0" smtClean="0"/>
          </a:p>
          <a:p>
            <a:pPr>
              <a:buNone/>
            </a:pPr>
            <a:endParaRPr lang="da-DK"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Data</a:t>
            </a:r>
            <a:endParaRPr lang="da-DK" dirty="0"/>
          </a:p>
        </p:txBody>
      </p:sp>
      <p:sp>
        <p:nvSpPr>
          <p:cNvPr id="3" name="Pladsholder til indhold 2"/>
          <p:cNvSpPr>
            <a:spLocks noGrp="1"/>
          </p:cNvSpPr>
          <p:nvPr>
            <p:ph idx="1"/>
          </p:nvPr>
        </p:nvSpPr>
        <p:spPr/>
        <p:txBody>
          <a:bodyPr/>
          <a:lstStyle/>
          <a:p>
            <a:r>
              <a:rPr lang="da-DK" dirty="0" smtClean="0"/>
              <a:t>Det er hensigten at få beskrivelser af </a:t>
            </a:r>
            <a:r>
              <a:rPr lang="da-DK" dirty="0" err="1" smtClean="0"/>
              <a:t>sexuelle</a:t>
            </a:r>
            <a:r>
              <a:rPr lang="da-DK" dirty="0" smtClean="0"/>
              <a:t> forløb af samme type som Mollys bevidsthedsstrøm i Ulysses</a:t>
            </a:r>
          </a:p>
          <a:p>
            <a:r>
              <a:rPr lang="da-DK" dirty="0" smtClean="0"/>
              <a:t>Dog med den forskel at situationen under </a:t>
            </a:r>
            <a:r>
              <a:rPr lang="da-DK" dirty="0" err="1" smtClean="0"/>
              <a:t>sexuelle</a:t>
            </a:r>
            <a:r>
              <a:rPr lang="da-DK" dirty="0" smtClean="0"/>
              <a:t> forløb skifter, i modsætning til bevidsthedsstrømmen i Ulysses som foregår i en passiv situation (personen ligger og skal til at sove)</a:t>
            </a:r>
            <a:endParaRPr lang="da-DK"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Analyse</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smtClean="0"/>
              <a:t>Hvilke oplevelsestyper forekommer i beskrivelsen?</a:t>
            </a:r>
          </a:p>
          <a:p>
            <a:r>
              <a:rPr lang="da-DK" dirty="0" smtClean="0"/>
              <a:t>Er der typiske sekvenser af oplevelsestyperne, i forløbet som  helhed, og er der forskel på disse under de forskellige dele af forløbet?</a:t>
            </a:r>
          </a:p>
          <a:p>
            <a:r>
              <a:rPr lang="da-DK" dirty="0" smtClean="0"/>
              <a:t>Er det muligt at udskille faser, analogt med Master and Johnsons kortlægning?</a:t>
            </a:r>
          </a:p>
          <a:p>
            <a:r>
              <a:rPr lang="da-DK" dirty="0" smtClean="0"/>
              <a:t>Forløbet set som handleforløb (Torsten Ingemann Nielsen)</a:t>
            </a:r>
          </a:p>
          <a:p>
            <a:r>
              <a:rPr lang="da-DK" dirty="0" smtClean="0"/>
              <a:t>Ses der forskelle </a:t>
            </a:r>
            <a:r>
              <a:rPr lang="da-DK" dirty="0" err="1" smtClean="0"/>
              <a:t>mht</a:t>
            </a:r>
            <a:r>
              <a:rPr lang="da-DK" dirty="0" smtClean="0"/>
              <a:t> alder, køn og </a:t>
            </a:r>
            <a:r>
              <a:rPr lang="da-DK" dirty="0" err="1" smtClean="0"/>
              <a:t>mht</a:t>
            </a:r>
            <a:r>
              <a:rPr lang="da-DK" dirty="0" smtClean="0"/>
              <a:t> kombinationer af disse mellem parterne, samt </a:t>
            </a:r>
            <a:r>
              <a:rPr lang="da-DK" dirty="0" err="1" smtClean="0"/>
              <a:t>mht</a:t>
            </a:r>
            <a:r>
              <a:rPr lang="da-DK" dirty="0" smtClean="0"/>
              <a:t> varighed af forholdet?</a:t>
            </a:r>
          </a:p>
          <a:p>
            <a:r>
              <a:rPr lang="da-DK" dirty="0" smtClean="0"/>
              <a:t>Hvordan følger øgning og hæmning af ophidselse sekvenserne af oplevelsestyper?</a:t>
            </a:r>
          </a:p>
          <a:p>
            <a:r>
              <a:rPr lang="da-DK" dirty="0" smtClean="0"/>
              <a:t>Er der særlige oplevelser af betydning for at fremkalde eller hindre orgasme?</a:t>
            </a:r>
            <a:endParaRPr lang="da-DK"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Mulige eksperimentelle designs</a:t>
            </a:r>
            <a:endParaRPr lang="da-DK" dirty="0"/>
          </a:p>
        </p:txBody>
      </p:sp>
      <p:sp>
        <p:nvSpPr>
          <p:cNvPr id="3" name="Pladsholder til indhold 2"/>
          <p:cNvSpPr>
            <a:spLocks noGrp="1"/>
          </p:cNvSpPr>
          <p:nvPr>
            <p:ph idx="1"/>
          </p:nvPr>
        </p:nvSpPr>
        <p:spPr>
          <a:xfrm>
            <a:off x="395536" y="1484784"/>
            <a:ext cx="8229600" cy="4853136"/>
          </a:xfrm>
        </p:spPr>
        <p:txBody>
          <a:bodyPr>
            <a:normAutofit fontScale="85000" lnSpcReduction="20000"/>
          </a:bodyPr>
          <a:lstStyle/>
          <a:p>
            <a:r>
              <a:rPr lang="da-DK" dirty="0" smtClean="0"/>
              <a:t>Simulerede eksperimentelle forløb</a:t>
            </a:r>
          </a:p>
          <a:p>
            <a:r>
              <a:rPr lang="da-DK" dirty="0" smtClean="0"/>
              <a:t>Rapportering af oplevelser under </a:t>
            </a:r>
            <a:r>
              <a:rPr lang="da-DK" dirty="0" err="1" smtClean="0"/>
              <a:t>sexuelle</a:t>
            </a:r>
            <a:r>
              <a:rPr lang="da-DK" dirty="0" smtClean="0"/>
              <a:t> forløb i laboratorium (</a:t>
            </a:r>
            <a:r>
              <a:rPr lang="da-DK" dirty="0" err="1" smtClean="0"/>
              <a:t>sml</a:t>
            </a:r>
            <a:r>
              <a:rPr lang="da-DK" dirty="0" smtClean="0"/>
              <a:t> søvnforskning), </a:t>
            </a:r>
            <a:r>
              <a:rPr lang="da-DK" dirty="0" err="1" smtClean="0"/>
              <a:t>evt</a:t>
            </a:r>
            <a:r>
              <a:rPr lang="da-DK" dirty="0" smtClean="0"/>
              <a:t> + fysiologi</a:t>
            </a:r>
          </a:p>
          <a:p>
            <a:r>
              <a:rPr lang="da-DK" dirty="0" smtClean="0"/>
              <a:t>Samtidig rapportering, </a:t>
            </a:r>
            <a:r>
              <a:rPr lang="da-DK" dirty="0" err="1" smtClean="0"/>
              <a:t>evt</a:t>
            </a:r>
            <a:r>
              <a:rPr lang="da-DK" dirty="0" smtClean="0"/>
              <a:t> parterne på skift med lydmæssig isolering af partner (ørepropper)</a:t>
            </a:r>
          </a:p>
          <a:p>
            <a:r>
              <a:rPr lang="da-DK" dirty="0" smtClean="0"/>
              <a:t>Efterfølgende afspilning af </a:t>
            </a:r>
            <a:r>
              <a:rPr lang="da-DK" dirty="0" err="1" smtClean="0"/>
              <a:t>videoptagelse</a:t>
            </a:r>
            <a:r>
              <a:rPr lang="da-DK" dirty="0" smtClean="0"/>
              <a:t> af det </a:t>
            </a:r>
            <a:r>
              <a:rPr lang="da-DK" dirty="0" err="1" smtClean="0"/>
              <a:t>sexuelle</a:t>
            </a:r>
            <a:r>
              <a:rPr lang="da-DK" dirty="0" smtClean="0"/>
              <a:t> forløb og genkaldelse af oplevelserne, samt </a:t>
            </a:r>
            <a:r>
              <a:rPr lang="da-DK" dirty="0" err="1" smtClean="0"/>
              <a:t>evt</a:t>
            </a:r>
            <a:r>
              <a:rPr lang="da-DK" dirty="0" smtClean="0"/>
              <a:t> rating, under gennemsynet (</a:t>
            </a:r>
            <a:r>
              <a:rPr lang="da-DK" dirty="0" err="1" smtClean="0"/>
              <a:t>sml</a:t>
            </a:r>
            <a:r>
              <a:rPr lang="da-DK" dirty="0" smtClean="0"/>
              <a:t> </a:t>
            </a:r>
            <a:r>
              <a:rPr lang="da-DK" dirty="0" err="1" smtClean="0"/>
              <a:t>Gottmanns</a:t>
            </a:r>
            <a:r>
              <a:rPr lang="da-DK" dirty="0" smtClean="0"/>
              <a:t> undersøgelser af parsamtaler)</a:t>
            </a:r>
          </a:p>
          <a:p>
            <a:r>
              <a:rPr lang="da-DK" dirty="0" err="1" smtClean="0"/>
              <a:t>Prospektivt</a:t>
            </a:r>
            <a:r>
              <a:rPr lang="da-DK" dirty="0" smtClean="0"/>
              <a:t> design med rapportering vedrørende </a:t>
            </a:r>
            <a:r>
              <a:rPr lang="da-DK" dirty="0" err="1" smtClean="0"/>
              <a:t>sexuelle</a:t>
            </a:r>
            <a:r>
              <a:rPr lang="da-DK" dirty="0" smtClean="0"/>
              <a:t> forløb uden for laboratoriet</a:t>
            </a:r>
          </a:p>
          <a:p>
            <a:pPr lvl="1"/>
            <a:r>
              <a:rPr lang="da-DK" dirty="0" smtClean="0"/>
              <a:t>Nedskrivning lige efter forløbet</a:t>
            </a:r>
          </a:p>
          <a:p>
            <a:pPr lvl="1"/>
            <a:r>
              <a:rPr lang="da-DK" dirty="0" smtClean="0"/>
              <a:t>Interview efter forløbet</a:t>
            </a:r>
            <a:endParaRPr lang="da-D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Kinsey</a:t>
            </a:r>
            <a:r>
              <a:rPr lang="da-DK" dirty="0" smtClean="0"/>
              <a:t> 1948 og 1953</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Interviews om </a:t>
            </a:r>
            <a:r>
              <a:rPr lang="da-DK" dirty="0" err="1" smtClean="0"/>
              <a:t>sexuelle</a:t>
            </a:r>
            <a:r>
              <a:rPr lang="da-DK" dirty="0" smtClean="0"/>
              <a:t> erfaringer under personens livsforløb</a:t>
            </a:r>
          </a:p>
          <a:p>
            <a:r>
              <a:rPr lang="da-DK" dirty="0" smtClean="0"/>
              <a:t>Resultaterne viser stor variation i typer og omfang af </a:t>
            </a:r>
            <a:r>
              <a:rPr lang="da-DK" dirty="0" err="1" smtClean="0"/>
              <a:t>sexuelle</a:t>
            </a:r>
            <a:r>
              <a:rPr lang="da-DK" dirty="0" smtClean="0"/>
              <a:t> erfaringer (senere kritik af mulig bias i selektion af forsøgspersoner)</a:t>
            </a:r>
          </a:p>
          <a:p>
            <a:r>
              <a:rPr lang="da-DK" dirty="0" smtClean="0"/>
              <a:t>Danske undersøgelser:</a:t>
            </a:r>
          </a:p>
          <a:p>
            <a:pPr lvl="1"/>
            <a:r>
              <a:rPr lang="da-DK" dirty="0" smtClean="0"/>
              <a:t>Kirsten Auken (unge kvinder)</a:t>
            </a:r>
          </a:p>
          <a:p>
            <a:pPr lvl="1"/>
            <a:r>
              <a:rPr lang="da-DK" dirty="0" smtClean="0"/>
              <a:t>Preben </a:t>
            </a:r>
            <a:r>
              <a:rPr lang="da-DK" dirty="0" err="1" smtClean="0"/>
              <a:t>Hertoft</a:t>
            </a:r>
            <a:r>
              <a:rPr lang="da-DK" dirty="0" smtClean="0"/>
              <a:t> (unge mænd)</a:t>
            </a:r>
          </a:p>
          <a:p>
            <a:pPr lvl="1"/>
            <a:r>
              <a:rPr lang="da-DK" dirty="0" smtClean="0"/>
              <a:t>Karin Garde (</a:t>
            </a:r>
            <a:r>
              <a:rPr lang="da-DK" dirty="0" err="1" smtClean="0"/>
              <a:t>middelaldrende</a:t>
            </a:r>
            <a:r>
              <a:rPr lang="da-DK" dirty="0" smtClean="0"/>
              <a:t> kvinder)</a:t>
            </a:r>
          </a:p>
          <a:p>
            <a:pPr lvl="1"/>
            <a:r>
              <a:rPr lang="da-DK" dirty="0" smtClean="0"/>
              <a:t>Aktuelle undersøgelser</a:t>
            </a:r>
            <a:endParaRPr lang="da-DK"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Masters and Johnson 1966</a:t>
            </a:r>
            <a:endParaRPr lang="da-DK" dirty="0"/>
          </a:p>
        </p:txBody>
      </p:sp>
      <p:sp>
        <p:nvSpPr>
          <p:cNvPr id="3" name="Pladsholder til indhold 2"/>
          <p:cNvSpPr>
            <a:spLocks noGrp="1"/>
          </p:cNvSpPr>
          <p:nvPr>
            <p:ph idx="1"/>
          </p:nvPr>
        </p:nvSpPr>
        <p:spPr>
          <a:xfrm>
            <a:off x="467544" y="1412776"/>
            <a:ext cx="8229600" cy="4925144"/>
          </a:xfrm>
        </p:spPr>
        <p:txBody>
          <a:bodyPr>
            <a:normAutofit fontScale="92500" lnSpcReduction="20000"/>
          </a:bodyPr>
          <a:lstStyle/>
          <a:p>
            <a:r>
              <a:rPr lang="da-DK" dirty="0" smtClean="0"/>
              <a:t>Observation og fysiologisk registrering af </a:t>
            </a:r>
            <a:r>
              <a:rPr lang="da-DK" dirty="0" err="1" smtClean="0"/>
              <a:t>sexuelle</a:t>
            </a:r>
            <a:r>
              <a:rPr lang="da-DK" dirty="0" smtClean="0"/>
              <a:t> forløb i laboratorium</a:t>
            </a:r>
          </a:p>
          <a:p>
            <a:r>
              <a:rPr lang="da-DK" dirty="0" smtClean="0"/>
              <a:t>Omfattende antal forsøgspersoner (</a:t>
            </a:r>
            <a:r>
              <a:rPr lang="da-DK" dirty="0" err="1" smtClean="0"/>
              <a:t>orgasmisk</a:t>
            </a:r>
            <a:r>
              <a:rPr lang="da-DK" dirty="0" smtClean="0"/>
              <a:t> potente)</a:t>
            </a:r>
          </a:p>
          <a:p>
            <a:r>
              <a:rPr lang="da-DK" dirty="0" err="1" smtClean="0"/>
              <a:t>Sexuelle</a:t>
            </a:r>
            <a:r>
              <a:rPr lang="da-DK" dirty="0" smtClean="0"/>
              <a:t> forløb opdeles i fire faser </a:t>
            </a:r>
          </a:p>
          <a:p>
            <a:pPr lvl="1"/>
            <a:r>
              <a:rPr lang="da-DK" dirty="0" smtClean="0"/>
              <a:t>Ophidselse, plateau, orgasme, afslapning</a:t>
            </a:r>
          </a:p>
          <a:p>
            <a:r>
              <a:rPr lang="da-DK" dirty="0" smtClean="0"/>
              <a:t>Detaljeret gennemgang af funktion af organsystemerne hos de to køn under de fire faser</a:t>
            </a:r>
          </a:p>
          <a:p>
            <a:r>
              <a:rPr lang="da-DK" dirty="0" smtClean="0"/>
              <a:t>Beskrivelserne omfatter i hvert tilfælde et enkelt forløb (standardforløbet)</a:t>
            </a:r>
          </a:p>
          <a:p>
            <a:r>
              <a:rPr lang="da-DK" sz="2600" dirty="0" smtClean="0"/>
              <a:t>(se </a:t>
            </a:r>
            <a:r>
              <a:rPr lang="da-DK" sz="2600" dirty="0" err="1" smtClean="0"/>
              <a:t>evt</a:t>
            </a:r>
            <a:r>
              <a:rPr lang="da-DK" sz="2600" dirty="0" smtClean="0"/>
              <a:t> </a:t>
            </a:r>
            <a:r>
              <a:rPr lang="da-DK" sz="2600" dirty="0" smtClean="0"/>
              <a:t>serien på HBO Nordic: </a:t>
            </a:r>
            <a:r>
              <a:rPr lang="da-DK" sz="2600" i="1" dirty="0" smtClean="0"/>
              <a:t>Masters of Sex</a:t>
            </a:r>
            <a:r>
              <a:rPr lang="da-DK" sz="2600" dirty="0" smtClean="0"/>
              <a:t>)</a:t>
            </a:r>
            <a:endParaRPr lang="da-DK"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Hidtidig forskning</a:t>
            </a:r>
            <a:endParaRPr lang="da-DK" dirty="0"/>
          </a:p>
        </p:txBody>
      </p:sp>
      <p:sp>
        <p:nvSpPr>
          <p:cNvPr id="3" name="Pladsholder til indhold 2"/>
          <p:cNvSpPr>
            <a:spLocks noGrp="1"/>
          </p:cNvSpPr>
          <p:nvPr>
            <p:ph idx="1"/>
          </p:nvPr>
        </p:nvSpPr>
        <p:spPr>
          <a:xfrm>
            <a:off x="467544" y="1988840"/>
            <a:ext cx="8229600" cy="3484983"/>
          </a:xfrm>
        </p:spPr>
        <p:txBody>
          <a:bodyPr/>
          <a:lstStyle/>
          <a:p>
            <a:r>
              <a:rPr lang="da-DK" dirty="0" smtClean="0"/>
              <a:t>Fysiologiske forskning</a:t>
            </a:r>
          </a:p>
          <a:p>
            <a:r>
              <a:rPr lang="da-DK" dirty="0" smtClean="0"/>
              <a:t>Interviewbaseret forskning</a:t>
            </a:r>
          </a:p>
          <a:p>
            <a:r>
              <a:rPr lang="da-DK" dirty="0" smtClean="0"/>
              <a:t>Spørgeskemaforskning</a:t>
            </a:r>
          </a:p>
          <a:p>
            <a:endParaRPr lang="da-DK"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Fysiologisk forskning</a:t>
            </a:r>
            <a:endParaRPr lang="da-DK" dirty="0"/>
          </a:p>
        </p:txBody>
      </p:sp>
      <p:sp>
        <p:nvSpPr>
          <p:cNvPr id="3" name="Pladsholder til indhold 2"/>
          <p:cNvSpPr>
            <a:spLocks noGrp="1"/>
          </p:cNvSpPr>
          <p:nvPr>
            <p:ph idx="1"/>
          </p:nvPr>
        </p:nvSpPr>
        <p:spPr/>
        <p:txBody>
          <a:bodyPr/>
          <a:lstStyle/>
          <a:p>
            <a:r>
              <a:rPr lang="da-DK" dirty="0" err="1" smtClean="0"/>
              <a:t>Dyrestudier</a:t>
            </a:r>
            <a:endParaRPr lang="da-DK" dirty="0" smtClean="0"/>
          </a:p>
          <a:p>
            <a:r>
              <a:rPr lang="da-DK" dirty="0" err="1" smtClean="0"/>
              <a:t>Experimentelt</a:t>
            </a:r>
            <a:r>
              <a:rPr lang="da-DK" dirty="0" smtClean="0"/>
              <a:t> design med isolation af variabel</a:t>
            </a:r>
          </a:p>
          <a:p>
            <a:pPr lvl="1"/>
            <a:r>
              <a:rPr lang="da-DK" dirty="0" smtClean="0"/>
              <a:t>Eks. </a:t>
            </a:r>
            <a:r>
              <a:rPr lang="da-DK" dirty="0" err="1" smtClean="0"/>
              <a:t>Chivers</a:t>
            </a:r>
            <a:r>
              <a:rPr lang="da-DK" dirty="0" smtClean="0"/>
              <a:t> (2007) sexfilms indflydelse på lokal </a:t>
            </a:r>
            <a:r>
              <a:rPr lang="da-DK" dirty="0" err="1" smtClean="0"/>
              <a:t>sexuel</a:t>
            </a:r>
            <a:r>
              <a:rPr lang="da-DK" dirty="0" smtClean="0"/>
              <a:t> </a:t>
            </a:r>
            <a:r>
              <a:rPr lang="da-DK" dirty="0" err="1" smtClean="0"/>
              <a:t>response</a:t>
            </a:r>
            <a:r>
              <a:rPr lang="da-DK" dirty="0" smtClean="0"/>
              <a:t> (erektion, </a:t>
            </a:r>
            <a:r>
              <a:rPr lang="da-DK" dirty="0" err="1" smtClean="0"/>
              <a:t>lubrikation</a:t>
            </a:r>
            <a:r>
              <a:rPr lang="da-DK" dirty="0" smtClean="0"/>
              <a:t>)</a:t>
            </a:r>
          </a:p>
          <a:p>
            <a:r>
              <a:rPr lang="da-DK" dirty="0" smtClean="0"/>
              <a:t>Hjerneforskning</a:t>
            </a:r>
          </a:p>
          <a:p>
            <a:pPr lvl="1"/>
            <a:r>
              <a:rPr lang="da-DK" dirty="0" smtClean="0"/>
              <a:t>Eks. Masturbere og samtidig </a:t>
            </a:r>
            <a:r>
              <a:rPr lang="da-DK" dirty="0" err="1" smtClean="0"/>
              <a:t>brain</a:t>
            </a:r>
            <a:r>
              <a:rPr lang="da-DK" dirty="0" smtClean="0"/>
              <a:t> </a:t>
            </a:r>
            <a:r>
              <a:rPr lang="da-DK" dirty="0" err="1" smtClean="0"/>
              <a:t>imagining</a:t>
            </a:r>
            <a:r>
              <a:rPr lang="da-DK" dirty="0" smtClean="0"/>
              <a:t> (</a:t>
            </a:r>
            <a:r>
              <a:rPr lang="da-DK" dirty="0" err="1" smtClean="0"/>
              <a:t>Georigadis</a:t>
            </a:r>
            <a:r>
              <a:rPr lang="da-DK" dirty="0" smtClean="0"/>
              <a:t>, 2011; </a:t>
            </a:r>
            <a:r>
              <a:rPr lang="da-DK" dirty="0" err="1" smtClean="0"/>
              <a:t>Sukel</a:t>
            </a:r>
            <a:r>
              <a:rPr lang="da-DK" dirty="0" smtClean="0"/>
              <a:t>, 2012)</a:t>
            </a:r>
          </a:p>
          <a:p>
            <a:r>
              <a:rPr lang="da-DK" dirty="0" smtClean="0"/>
              <a:t>Dermed ikke-livsnære situationer</a:t>
            </a:r>
            <a:endParaRPr lang="da-D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Interviewbaseret forskning</a:t>
            </a:r>
            <a:endParaRPr lang="da-DK" dirty="0"/>
          </a:p>
        </p:txBody>
      </p:sp>
      <p:sp>
        <p:nvSpPr>
          <p:cNvPr id="3" name="Pladsholder til indhold 2"/>
          <p:cNvSpPr>
            <a:spLocks noGrp="1"/>
          </p:cNvSpPr>
          <p:nvPr>
            <p:ph idx="1"/>
          </p:nvPr>
        </p:nvSpPr>
        <p:spPr/>
        <p:txBody>
          <a:bodyPr>
            <a:normAutofit fontScale="92500"/>
          </a:bodyPr>
          <a:lstStyle/>
          <a:p>
            <a:r>
              <a:rPr lang="da-DK" dirty="0" smtClean="0"/>
              <a:t>Kvalitative designs med tematisk analyse af interviewdata (</a:t>
            </a:r>
            <a:r>
              <a:rPr lang="da-DK" dirty="0" err="1" smtClean="0"/>
              <a:t>Whipple</a:t>
            </a:r>
            <a:r>
              <a:rPr lang="da-DK" dirty="0" smtClean="0"/>
              <a:t>, 2001)</a:t>
            </a:r>
          </a:p>
          <a:p>
            <a:r>
              <a:rPr lang="da-DK" dirty="0" smtClean="0"/>
              <a:t>Der udledes temaer som er globaliserede og generaliserede</a:t>
            </a:r>
          </a:p>
          <a:p>
            <a:pPr lvl="1"/>
            <a:r>
              <a:rPr lang="da-DK" dirty="0" smtClean="0"/>
              <a:t>Globalisering: Fænomenet vurderes som samlet helhed, ikke som proces</a:t>
            </a:r>
          </a:p>
          <a:p>
            <a:pPr lvl="1"/>
            <a:r>
              <a:rPr lang="da-DK" dirty="0" smtClean="0"/>
              <a:t>Generalisering: Fænomenet sammenfatter en række forskellige situationer</a:t>
            </a:r>
          </a:p>
          <a:p>
            <a:r>
              <a:rPr lang="da-DK" dirty="0" smtClean="0"/>
              <a:t>Temaer bruges ofte som basis for spørgeskemaer</a:t>
            </a:r>
            <a:endParaRPr lang="da-DK" dirty="0"/>
          </a:p>
        </p:txBody>
      </p:sp>
    </p:spTree>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10754</TotalTime>
  <Words>3335</Words>
  <Application>Microsoft Office PowerPoint</Application>
  <PresentationFormat>Skærmshow (4:3)</PresentationFormat>
  <Paragraphs>278</Paragraphs>
  <Slides>43</Slides>
  <Notes>2</Notes>
  <HiddenSlides>0</HiddenSlides>
  <MMClips>0</MMClips>
  <ScaleCrop>false</ScaleCrop>
  <HeadingPairs>
    <vt:vector size="4" baseType="variant">
      <vt:variant>
        <vt:lpstr>Tema</vt:lpstr>
      </vt:variant>
      <vt:variant>
        <vt:i4>1</vt:i4>
      </vt:variant>
      <vt:variant>
        <vt:lpstr>Diastitler</vt:lpstr>
      </vt:variant>
      <vt:variant>
        <vt:i4>43</vt:i4>
      </vt:variant>
    </vt:vector>
  </HeadingPairs>
  <TitlesOfParts>
    <vt:vector size="44" baseType="lpstr">
      <vt:lpstr>Kontortema</vt:lpstr>
      <vt:lpstr>Fænomenologisk beskrivelse af  sexuelle forløb</vt:lpstr>
      <vt:lpstr>Oversigt over foredraget</vt:lpstr>
      <vt:lpstr>Hvorfor er det vigtigt at vide noget om oplevelser under sexuelle forløb?</vt:lpstr>
      <vt:lpstr>Hvad ved vi om oplevelse af sexuelle forløb?</vt:lpstr>
      <vt:lpstr>Kinsey 1948 og 1953</vt:lpstr>
      <vt:lpstr>Masters and Johnson 1966</vt:lpstr>
      <vt:lpstr>Hidtidig forskning</vt:lpstr>
      <vt:lpstr>Fysiologisk forskning</vt:lpstr>
      <vt:lpstr>Interviewbaseret forskning</vt:lpstr>
      <vt:lpstr>Spørgeskemaforskning</vt:lpstr>
      <vt:lpstr>Spørgeskemametoden</vt:lpstr>
      <vt:lpstr>Anekdoter, cases, egne erfaringer</vt:lpstr>
      <vt:lpstr>Litterær beskrivelse: Porno 1</vt:lpstr>
      <vt:lpstr>Litterær beskrivelse: Porno 2</vt:lpstr>
      <vt:lpstr>Analyse af pornobeskrivelse</vt:lpstr>
      <vt:lpstr>Pornobeskrivelse: Konklusion</vt:lpstr>
      <vt:lpstr>Litterær beskrivelse fra Rifbjerg:  Første gang (voksen kvinde, stor dreng)</vt:lpstr>
      <vt:lpstr>Litterær beskrivelse: Analyse</vt:lpstr>
      <vt:lpstr>Litterær beskrivelse: Konklusion</vt:lpstr>
      <vt:lpstr>Hvilke oplevelsestyper kan forventes under sexuelle forløb?</vt:lpstr>
      <vt:lpstr>Hvilke andre oplevelseskvaliteter kan forventes under sexuelle forløb?</vt:lpstr>
      <vt:lpstr>Selvoplevelse og selvevaluering under sexuelle forløb</vt:lpstr>
      <vt:lpstr>Litteratur</vt:lpstr>
      <vt:lpstr>Fænomenologisk beskrivelse</vt:lpstr>
      <vt:lpstr>Fænomenologi</vt:lpstr>
      <vt:lpstr>Dansk perceptionspsykologi</vt:lpstr>
      <vt:lpstr>Eksempler på faglige emner</vt:lpstr>
      <vt:lpstr>Eksempler på beskrivelser</vt:lpstr>
      <vt:lpstr>Bevidsthedstrømmen</vt:lpstr>
      <vt:lpstr>Tranekjærs emnelære – et metasprog</vt:lpstr>
      <vt:lpstr>Forløbsbeskrivelse: indlæring</vt:lpstr>
      <vt:lpstr>Omstillingsperioden</vt:lpstr>
      <vt:lpstr>Konstruktionsperioden</vt:lpstr>
      <vt:lpstr>Automatiseringsperioden</vt:lpstr>
      <vt:lpstr>Forløbsbeskrivelser: Handlinger</vt:lpstr>
      <vt:lpstr>Fænomenologisk forløbsbeskrivelse</vt:lpstr>
      <vt:lpstr>Sexuelle forløb som handleforløb</vt:lpstr>
      <vt:lpstr>Egen undersøgelse</vt:lpstr>
      <vt:lpstr>Formål</vt:lpstr>
      <vt:lpstr>Design</vt:lpstr>
      <vt:lpstr>Data</vt:lpstr>
      <vt:lpstr>Analyse</vt:lpstr>
      <vt:lpstr>Mulige eksperimentelle designs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Fænomenologisk beskrivelse af  sexuelle forløb</dc:title>
  <dc:creator>Jan Ivanouw</dc:creator>
  <cp:lastModifiedBy>Jan Ivanouw</cp:lastModifiedBy>
  <cp:revision>198</cp:revision>
  <dcterms:created xsi:type="dcterms:W3CDTF">2017-11-28T21:56:43Z</dcterms:created>
  <dcterms:modified xsi:type="dcterms:W3CDTF">2018-02-05T19:09:59Z</dcterms:modified>
</cp:coreProperties>
</file>