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326" r:id="rId2"/>
    <p:sldId id="333" r:id="rId3"/>
    <p:sldId id="332" r:id="rId4"/>
    <p:sldId id="327" r:id="rId5"/>
    <p:sldId id="328" r:id="rId6"/>
    <p:sldId id="330" r:id="rId7"/>
    <p:sldId id="331" r:id="rId8"/>
    <p:sldId id="337" r:id="rId9"/>
    <p:sldId id="334" r:id="rId10"/>
    <p:sldId id="340" r:id="rId11"/>
    <p:sldId id="342" r:id="rId12"/>
    <p:sldId id="341" r:id="rId13"/>
    <p:sldId id="284" r:id="rId14"/>
  </p:sldIdLst>
  <p:sldSz cx="9144000" cy="6858000" type="screen4x3"/>
  <p:notesSz cx="6884988" cy="10018713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3495" cy="500936"/>
          </a:xfrm>
          <a:prstGeom prst="rect">
            <a:avLst/>
          </a:prstGeom>
        </p:spPr>
        <p:txBody>
          <a:bodyPr vert="horz" lIns="96588" tIns="48294" rIns="96588" bIns="48294" rtlCol="0"/>
          <a:lstStyle>
            <a:lvl1pPr algn="l">
              <a:defRPr sz="13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3899900" y="0"/>
            <a:ext cx="2983495" cy="500936"/>
          </a:xfrm>
          <a:prstGeom prst="rect">
            <a:avLst/>
          </a:prstGeom>
        </p:spPr>
        <p:txBody>
          <a:bodyPr vert="horz" lIns="96588" tIns="48294" rIns="96588" bIns="48294" rtlCol="0"/>
          <a:lstStyle>
            <a:lvl1pPr algn="r">
              <a:defRPr sz="1300"/>
            </a:lvl1pPr>
          </a:lstStyle>
          <a:p>
            <a:fld id="{237821F2-57E1-477B-A3B4-7A0C06E62F7E}" type="datetimeFigureOut">
              <a:rPr lang="da-DK" smtClean="0"/>
              <a:pPr/>
              <a:t>13-12-2017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0" y="9516038"/>
            <a:ext cx="2983495" cy="500936"/>
          </a:xfrm>
          <a:prstGeom prst="rect">
            <a:avLst/>
          </a:prstGeom>
        </p:spPr>
        <p:txBody>
          <a:bodyPr vert="horz" lIns="96588" tIns="48294" rIns="96588" bIns="48294" rtlCol="0" anchor="b"/>
          <a:lstStyle>
            <a:lvl1pPr algn="l">
              <a:defRPr sz="1300"/>
            </a:lvl1pPr>
          </a:lstStyle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3"/>
          </p:nvPr>
        </p:nvSpPr>
        <p:spPr>
          <a:xfrm>
            <a:off x="3899900" y="9516038"/>
            <a:ext cx="2983495" cy="500936"/>
          </a:xfrm>
          <a:prstGeom prst="rect">
            <a:avLst/>
          </a:prstGeom>
        </p:spPr>
        <p:txBody>
          <a:bodyPr vert="horz" lIns="96588" tIns="48294" rIns="96588" bIns="48294" rtlCol="0" anchor="b"/>
          <a:lstStyle>
            <a:lvl1pPr algn="r">
              <a:defRPr sz="1300"/>
            </a:lvl1pPr>
          </a:lstStyle>
          <a:p>
            <a:fld id="{BEA99F69-1F0B-46CF-89BE-2E8B5A146EED}" type="slidenum">
              <a:rPr lang="da-DK" smtClean="0"/>
              <a:pPr/>
              <a:t>‹nr.›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3495" cy="500936"/>
          </a:xfrm>
          <a:prstGeom prst="rect">
            <a:avLst/>
          </a:prstGeom>
        </p:spPr>
        <p:txBody>
          <a:bodyPr vert="horz" lIns="96588" tIns="48294" rIns="96588" bIns="48294" rtlCol="0"/>
          <a:lstStyle>
            <a:lvl1pPr algn="l">
              <a:defRPr sz="13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99900" y="0"/>
            <a:ext cx="2983495" cy="500936"/>
          </a:xfrm>
          <a:prstGeom prst="rect">
            <a:avLst/>
          </a:prstGeom>
        </p:spPr>
        <p:txBody>
          <a:bodyPr vert="horz" lIns="96588" tIns="48294" rIns="96588" bIns="48294" rtlCol="0"/>
          <a:lstStyle>
            <a:lvl1pPr algn="r">
              <a:defRPr sz="1300"/>
            </a:lvl1pPr>
          </a:lstStyle>
          <a:p>
            <a:fld id="{53542064-5DE2-4A7F-8E5C-BCA431F2976F}" type="datetimeFigureOut">
              <a:rPr lang="da-DK" smtClean="0"/>
              <a:pPr/>
              <a:t>13-12-2017</a:t>
            </a:fld>
            <a:endParaRPr lang="da-DK"/>
          </a:p>
        </p:txBody>
      </p:sp>
      <p:sp>
        <p:nvSpPr>
          <p:cNvPr id="4" name="Pladsholder til dias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938213" y="750888"/>
            <a:ext cx="5008562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588" tIns="48294" rIns="96588" bIns="48294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8499" y="4758889"/>
            <a:ext cx="5507990" cy="4508421"/>
          </a:xfrm>
          <a:prstGeom prst="rect">
            <a:avLst/>
          </a:prstGeom>
        </p:spPr>
        <p:txBody>
          <a:bodyPr vert="horz" lIns="96588" tIns="48294" rIns="96588" bIns="48294" rtlCol="0">
            <a:normAutofit/>
          </a:bodyPr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9516038"/>
            <a:ext cx="2983495" cy="500936"/>
          </a:xfrm>
          <a:prstGeom prst="rect">
            <a:avLst/>
          </a:prstGeom>
        </p:spPr>
        <p:txBody>
          <a:bodyPr vert="horz" lIns="96588" tIns="48294" rIns="96588" bIns="48294" rtlCol="0" anchor="b"/>
          <a:lstStyle>
            <a:lvl1pPr algn="l">
              <a:defRPr sz="1300"/>
            </a:lvl1pPr>
          </a:lstStyle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5"/>
          </p:nvPr>
        </p:nvSpPr>
        <p:spPr>
          <a:xfrm>
            <a:off x="3899900" y="9516038"/>
            <a:ext cx="2983495" cy="500936"/>
          </a:xfrm>
          <a:prstGeom prst="rect">
            <a:avLst/>
          </a:prstGeom>
        </p:spPr>
        <p:txBody>
          <a:bodyPr vert="horz" lIns="96588" tIns="48294" rIns="96588" bIns="48294" rtlCol="0" anchor="b"/>
          <a:lstStyle>
            <a:lvl1pPr algn="r">
              <a:defRPr sz="1300"/>
            </a:lvl1pPr>
          </a:lstStyle>
          <a:p>
            <a:fld id="{039A5D28-7DAB-4409-982C-07678FB6631A}" type="slidenum">
              <a:rPr lang="da-DK" smtClean="0"/>
              <a:pPr/>
              <a:t>‹nr.›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Klik for at redigere undertiteltypografien i masteren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DA8DE-5928-4C58-95C5-498C7547BFD7}" type="datetimeFigureOut">
              <a:rPr lang="da-DK" smtClean="0"/>
              <a:pPr/>
              <a:t>13-12-2017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ECA44-D085-4360-8067-826E7EA1812B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DA8DE-5928-4C58-95C5-498C7547BFD7}" type="datetimeFigureOut">
              <a:rPr lang="da-DK" smtClean="0"/>
              <a:pPr/>
              <a:t>13-12-2017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ECA44-D085-4360-8067-826E7EA1812B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DA8DE-5928-4C58-95C5-498C7547BFD7}" type="datetimeFigureOut">
              <a:rPr lang="da-DK" smtClean="0"/>
              <a:pPr/>
              <a:t>13-12-2017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ECA44-D085-4360-8067-826E7EA1812B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DA8DE-5928-4C58-95C5-498C7547BFD7}" type="datetimeFigureOut">
              <a:rPr lang="da-DK" smtClean="0"/>
              <a:pPr/>
              <a:t>13-12-2017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ECA44-D085-4360-8067-826E7EA1812B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DA8DE-5928-4C58-95C5-498C7547BFD7}" type="datetimeFigureOut">
              <a:rPr lang="da-DK" smtClean="0"/>
              <a:pPr/>
              <a:t>13-12-2017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ECA44-D085-4360-8067-826E7EA1812B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DA8DE-5928-4C58-95C5-498C7547BFD7}" type="datetimeFigureOut">
              <a:rPr lang="da-DK" smtClean="0"/>
              <a:pPr/>
              <a:t>13-12-2017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ECA44-D085-4360-8067-826E7EA1812B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DA8DE-5928-4C58-95C5-498C7547BFD7}" type="datetimeFigureOut">
              <a:rPr lang="da-DK" smtClean="0"/>
              <a:pPr/>
              <a:t>13-12-2017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ECA44-D085-4360-8067-826E7EA1812B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DA8DE-5928-4C58-95C5-498C7547BFD7}" type="datetimeFigureOut">
              <a:rPr lang="da-DK" smtClean="0"/>
              <a:pPr/>
              <a:t>13-12-2017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ECA44-D085-4360-8067-826E7EA1812B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DA8DE-5928-4C58-95C5-498C7547BFD7}" type="datetimeFigureOut">
              <a:rPr lang="da-DK" smtClean="0"/>
              <a:pPr/>
              <a:t>13-12-2017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ECA44-D085-4360-8067-826E7EA1812B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DA8DE-5928-4C58-95C5-498C7547BFD7}" type="datetimeFigureOut">
              <a:rPr lang="da-DK" smtClean="0"/>
              <a:pPr/>
              <a:t>13-12-2017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ECA44-D085-4360-8067-826E7EA1812B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DA8DE-5928-4C58-95C5-498C7547BFD7}" type="datetimeFigureOut">
              <a:rPr lang="da-DK" smtClean="0"/>
              <a:pPr/>
              <a:t>13-12-2017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ECA44-D085-4360-8067-826E7EA1812B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2DA8DE-5928-4C58-95C5-498C7547BFD7}" type="datetimeFigureOut">
              <a:rPr lang="da-DK" smtClean="0"/>
              <a:pPr/>
              <a:t>13-12-2017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9ECA44-D085-4360-8067-826E7EA1812B}" type="slidenum">
              <a:rPr lang="da-DK" smtClean="0"/>
              <a:pPr/>
              <a:t>‹nr.›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3528" y="1844824"/>
            <a:ext cx="8229600" cy="2952328"/>
          </a:xfrm>
        </p:spPr>
        <p:txBody>
          <a:bodyPr>
            <a:normAutofit fontScale="90000"/>
          </a:bodyPr>
          <a:lstStyle/>
          <a:p>
            <a:r>
              <a:rPr lang="da-DK" dirty="0" smtClean="0"/>
              <a:t>Demonstration af at forskning med  latente variable er mere </a:t>
            </a:r>
            <a:r>
              <a:rPr lang="da-DK" dirty="0" err="1" smtClean="0"/>
              <a:t>powerfuld</a:t>
            </a:r>
            <a:r>
              <a:rPr lang="da-DK" dirty="0" smtClean="0"/>
              <a:t> end forskning med observerede variable (</a:t>
            </a:r>
            <a:r>
              <a:rPr lang="da-DK" dirty="0" err="1" smtClean="0"/>
              <a:t>sumscores</a:t>
            </a:r>
            <a:r>
              <a:rPr lang="da-DK" dirty="0" smtClean="0"/>
              <a:t>) </a:t>
            </a:r>
            <a:br>
              <a:rPr lang="da-DK" dirty="0" smtClean="0"/>
            </a:br>
            <a:r>
              <a:rPr lang="da-DK" dirty="0" smtClean="0"/>
              <a:t> </a:t>
            </a:r>
            <a:endParaRPr lang="da-DK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 smtClean="0"/>
              <a:t>Regression SEM- vs. </a:t>
            </a:r>
            <a:r>
              <a:rPr lang="da-DK" dirty="0" err="1" smtClean="0"/>
              <a:t>Pathmodel</a:t>
            </a:r>
            <a:r>
              <a:rPr lang="da-DK" dirty="0" smtClean="0"/>
              <a:t/>
            </a:r>
            <a:br>
              <a:rPr lang="da-DK" dirty="0" smtClean="0"/>
            </a:br>
            <a:r>
              <a:rPr lang="da-DK" dirty="0" smtClean="0"/>
              <a:t>kontinuerte og </a:t>
            </a:r>
            <a:r>
              <a:rPr lang="da-DK" dirty="0" err="1" smtClean="0"/>
              <a:t>dikotome</a:t>
            </a:r>
            <a:r>
              <a:rPr lang="da-DK" dirty="0" smtClean="0"/>
              <a:t> data</a:t>
            </a:r>
            <a:endParaRPr lang="da-DK" dirty="0"/>
          </a:p>
        </p:txBody>
      </p:sp>
      <p:sp>
        <p:nvSpPr>
          <p:cNvPr id="6" name="Pladsholder til tekst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b="0" dirty="0" smtClean="0"/>
              <a:t>STDXY Standardization</a:t>
            </a:r>
            <a:endParaRPr lang="da-DK" b="0" dirty="0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2"/>
          </p:nvPr>
        </p:nvSpPr>
        <p:spPr>
          <a:xfrm>
            <a:off x="467544" y="2564904"/>
            <a:ext cx="8352928" cy="3342357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s-ES" sz="2300" dirty="0" smtClean="0"/>
              <a:t>                                                         F4 ON F3    F3 ON F1    F3 ON F2</a:t>
            </a:r>
          </a:p>
          <a:p>
            <a:pPr>
              <a:buNone/>
            </a:pPr>
            <a:r>
              <a:rPr lang="es-ES" sz="2300" i="1" dirty="0" smtClean="0"/>
              <a:t>Kontinuerte data</a:t>
            </a:r>
            <a:r>
              <a:rPr lang="es-ES" sz="2300" dirty="0" smtClean="0"/>
              <a:t>         </a:t>
            </a:r>
          </a:p>
          <a:p>
            <a:pPr>
              <a:buNone/>
            </a:pPr>
            <a:r>
              <a:rPr lang="es-ES" sz="2300" dirty="0" smtClean="0"/>
              <a:t>Pathmodel (sumscores)                 0.428          0.341           0.475</a:t>
            </a:r>
          </a:p>
          <a:p>
            <a:pPr>
              <a:buNone/>
            </a:pPr>
            <a:r>
              <a:rPr lang="es-ES" sz="2300" dirty="0" smtClean="0"/>
              <a:t>SEM-model (latente variable)       0.595          0.454           0.639 </a:t>
            </a:r>
          </a:p>
          <a:p>
            <a:pPr>
              <a:buNone/>
            </a:pPr>
            <a:endParaRPr lang="es-ES" sz="2300" dirty="0" smtClean="0"/>
          </a:p>
          <a:p>
            <a:pPr>
              <a:buNone/>
            </a:pPr>
            <a:r>
              <a:rPr lang="es-ES" sz="2300" i="1" dirty="0" smtClean="0"/>
              <a:t>Dikotome data</a:t>
            </a:r>
          </a:p>
          <a:p>
            <a:pPr>
              <a:buNone/>
            </a:pPr>
            <a:r>
              <a:rPr lang="es-ES" sz="2300" dirty="0" smtClean="0"/>
              <a:t>Pathmodel (sumscores)                 0.353          0.293           0.319</a:t>
            </a:r>
          </a:p>
          <a:p>
            <a:pPr>
              <a:buNone/>
            </a:pPr>
            <a:r>
              <a:rPr lang="es-ES" sz="2300" dirty="0" smtClean="0"/>
              <a:t>SEM-model (latente variable)       0.583          0.473           0.526 </a:t>
            </a:r>
          </a:p>
          <a:p>
            <a:pPr>
              <a:buNone/>
            </a:pPr>
            <a:endParaRPr lang="es-E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 smtClean="0"/>
              <a:t>Regression SEM- vs. </a:t>
            </a:r>
            <a:r>
              <a:rPr lang="da-DK" dirty="0" err="1" smtClean="0"/>
              <a:t>Pathmodel</a:t>
            </a:r>
            <a:r>
              <a:rPr lang="da-DK" dirty="0" smtClean="0"/>
              <a:t/>
            </a:r>
            <a:br>
              <a:rPr lang="da-DK" dirty="0" smtClean="0"/>
            </a:br>
            <a:r>
              <a:rPr lang="da-DK" dirty="0" smtClean="0"/>
              <a:t>kontinuerte og </a:t>
            </a:r>
            <a:r>
              <a:rPr lang="da-DK" dirty="0" err="1" smtClean="0"/>
              <a:t>dikotome</a:t>
            </a:r>
            <a:r>
              <a:rPr lang="da-DK" dirty="0" smtClean="0"/>
              <a:t> data</a:t>
            </a:r>
            <a:endParaRPr lang="da-DK" dirty="0"/>
          </a:p>
        </p:txBody>
      </p:sp>
      <p:sp>
        <p:nvSpPr>
          <p:cNvPr id="6" name="Pladsholder til tekst 5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r>
              <a:rPr lang="es-ES" b="0" dirty="0" smtClean="0"/>
              <a:t>R- square (andel forklaret varians)</a:t>
            </a:r>
            <a:endParaRPr lang="da-DK" b="0" dirty="0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2"/>
          </p:nvPr>
        </p:nvSpPr>
        <p:spPr>
          <a:xfrm>
            <a:off x="467544" y="2564904"/>
            <a:ext cx="8352928" cy="3342357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s-ES" sz="2300" dirty="0" smtClean="0"/>
              <a:t>                                                              F3                  F4 </a:t>
            </a:r>
          </a:p>
          <a:p>
            <a:pPr>
              <a:buNone/>
            </a:pPr>
            <a:r>
              <a:rPr lang="es-ES" sz="2300" i="1" dirty="0" smtClean="0"/>
              <a:t>Kontinuerte data</a:t>
            </a:r>
            <a:r>
              <a:rPr lang="es-ES" sz="2300" dirty="0" smtClean="0"/>
              <a:t>         </a:t>
            </a:r>
          </a:p>
          <a:p>
            <a:pPr>
              <a:buNone/>
            </a:pPr>
            <a:r>
              <a:rPr lang="es-ES" sz="2300" dirty="0" smtClean="0"/>
              <a:t>Pathmodel (sumscores)                 0.333             0.183</a:t>
            </a:r>
          </a:p>
          <a:p>
            <a:pPr>
              <a:buNone/>
            </a:pPr>
            <a:r>
              <a:rPr lang="es-ES" sz="2300" dirty="0" smtClean="0"/>
              <a:t>SEM-model (latente variable)       0.595             0.354</a:t>
            </a:r>
          </a:p>
          <a:p>
            <a:pPr>
              <a:buNone/>
            </a:pPr>
            <a:endParaRPr lang="es-ES" sz="2300" dirty="0" smtClean="0"/>
          </a:p>
          <a:p>
            <a:pPr>
              <a:buNone/>
            </a:pPr>
            <a:r>
              <a:rPr lang="es-ES" sz="2300" i="1" dirty="0" smtClean="0"/>
              <a:t>Dikotome data</a:t>
            </a:r>
          </a:p>
          <a:p>
            <a:pPr>
              <a:buNone/>
            </a:pPr>
            <a:r>
              <a:rPr lang="es-ES" sz="2300" dirty="0" smtClean="0"/>
              <a:t>Pathmodel (sumscores)                 0.186             0.125</a:t>
            </a:r>
          </a:p>
          <a:p>
            <a:pPr>
              <a:buNone/>
            </a:pPr>
            <a:r>
              <a:rPr lang="es-ES" sz="2300" dirty="0" smtClean="0"/>
              <a:t>SEM-model (latente variable)       0.499             0.340</a:t>
            </a:r>
          </a:p>
          <a:p>
            <a:pPr>
              <a:buNone/>
            </a:pPr>
            <a:endParaRPr lang="es-E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 smtClean="0"/>
              <a:t>Regression SEM- vs. </a:t>
            </a:r>
            <a:r>
              <a:rPr lang="da-DK" dirty="0" err="1" smtClean="0"/>
              <a:t>Pathmodel</a:t>
            </a:r>
            <a:r>
              <a:rPr lang="da-DK" dirty="0" smtClean="0"/>
              <a:t/>
            </a:r>
            <a:br>
              <a:rPr lang="da-DK" dirty="0" smtClean="0"/>
            </a:br>
            <a:r>
              <a:rPr lang="da-DK" dirty="0" smtClean="0"/>
              <a:t>kontinuerte og </a:t>
            </a:r>
            <a:r>
              <a:rPr lang="da-DK" dirty="0" err="1" smtClean="0"/>
              <a:t>dikotome</a:t>
            </a:r>
            <a:r>
              <a:rPr lang="da-DK" dirty="0" smtClean="0"/>
              <a:t> data</a:t>
            </a:r>
            <a:endParaRPr lang="da-DK" dirty="0"/>
          </a:p>
        </p:txBody>
      </p:sp>
      <p:sp>
        <p:nvSpPr>
          <p:cNvPr id="12" name="Pladsholder til indhold 11"/>
          <p:cNvSpPr>
            <a:spLocks noGrp="1"/>
          </p:cNvSpPr>
          <p:nvPr>
            <p:ph idx="1"/>
          </p:nvPr>
        </p:nvSpPr>
        <p:spPr>
          <a:xfrm>
            <a:off x="395536" y="1860848"/>
            <a:ext cx="8229600" cy="4808512"/>
          </a:xfrm>
        </p:spPr>
        <p:txBody>
          <a:bodyPr>
            <a:normAutofit fontScale="70000" lnSpcReduction="20000"/>
          </a:bodyPr>
          <a:lstStyle/>
          <a:p>
            <a:r>
              <a:rPr lang="da-DK" sz="3700" dirty="0" err="1" smtClean="0"/>
              <a:t>Pathmodel</a:t>
            </a:r>
            <a:r>
              <a:rPr lang="da-DK" sz="3700" dirty="0" smtClean="0"/>
              <a:t> med </a:t>
            </a:r>
            <a:r>
              <a:rPr lang="da-DK" sz="3700" dirty="0" err="1" smtClean="0"/>
              <a:t>sumscores</a:t>
            </a:r>
            <a:r>
              <a:rPr lang="da-DK" sz="3700" dirty="0" smtClean="0"/>
              <a:t> fra kontinuerte data viser, som demonstreret, lavere regressionskoefficienter end </a:t>
            </a:r>
            <a:r>
              <a:rPr lang="da-DK" sz="3700" dirty="0" err="1" smtClean="0"/>
              <a:t>SEM-model</a:t>
            </a:r>
            <a:r>
              <a:rPr lang="da-DK" sz="3700" dirty="0" smtClean="0"/>
              <a:t> med latente variable </a:t>
            </a:r>
          </a:p>
          <a:p>
            <a:r>
              <a:rPr lang="da-DK" sz="3700" dirty="0" err="1" smtClean="0"/>
              <a:t>Pathmodel</a:t>
            </a:r>
            <a:r>
              <a:rPr lang="da-DK" sz="3700" dirty="0" smtClean="0"/>
              <a:t> med </a:t>
            </a:r>
            <a:r>
              <a:rPr lang="da-DK" sz="3700" dirty="0" err="1" smtClean="0"/>
              <a:t>dikotome</a:t>
            </a:r>
            <a:r>
              <a:rPr lang="da-DK" sz="3700" dirty="0" smtClean="0"/>
              <a:t> data viser endnu lavere regressionskoefficienter end samme model med kontinuerte data</a:t>
            </a:r>
          </a:p>
          <a:p>
            <a:r>
              <a:rPr lang="da-DK" sz="3700" dirty="0" err="1" smtClean="0"/>
              <a:t>SEM-modellen</a:t>
            </a:r>
            <a:r>
              <a:rPr lang="da-DK" sz="3700" dirty="0" smtClean="0"/>
              <a:t> med latente variable på baggrund af </a:t>
            </a:r>
            <a:r>
              <a:rPr lang="da-DK" sz="3700" dirty="0" err="1" smtClean="0"/>
              <a:t>dikotome</a:t>
            </a:r>
            <a:r>
              <a:rPr lang="da-DK" sz="3700" dirty="0" smtClean="0"/>
              <a:t> data har regressionskoefficienter mindre eller på næsten samme niveau som med kontinuerte data</a:t>
            </a:r>
          </a:p>
          <a:p>
            <a:r>
              <a:rPr lang="da-DK" sz="3700" dirty="0" smtClean="0"/>
              <a:t>R</a:t>
            </a:r>
            <a:r>
              <a:rPr lang="da-DK" sz="3700" baseline="30000" dirty="0" smtClean="0"/>
              <a:t>2  </a:t>
            </a:r>
            <a:r>
              <a:rPr lang="da-DK" sz="3700" dirty="0" smtClean="0"/>
              <a:t>viser at forklaringsværdierne af latent variabelmodellerne er større end modellerne med observerede data, og viser at modellerne med </a:t>
            </a:r>
            <a:r>
              <a:rPr lang="da-DK" sz="3700" dirty="0" err="1" smtClean="0"/>
              <a:t>dikotome</a:t>
            </a:r>
            <a:r>
              <a:rPr lang="da-DK" sz="3700" dirty="0" smtClean="0"/>
              <a:t> data forklarer mindre end modellerne med latente data</a:t>
            </a:r>
          </a:p>
          <a:p>
            <a:pPr>
              <a:buNone/>
            </a:pPr>
            <a:endParaRPr lang="da-DK" baseline="30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 smtClean="0"/>
              <a:t>Flere forskningsmuligheder</a:t>
            </a:r>
            <a:br>
              <a:rPr lang="da-DK" dirty="0" smtClean="0"/>
            </a:br>
            <a:r>
              <a:rPr lang="da-DK" dirty="0" smtClean="0"/>
              <a:t> med </a:t>
            </a:r>
            <a:r>
              <a:rPr lang="da-DK" dirty="0" err="1" smtClean="0"/>
              <a:t>SEM-modeller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77500" lnSpcReduction="20000"/>
          </a:bodyPr>
          <a:lstStyle/>
          <a:p>
            <a:r>
              <a:rPr lang="da-DK" dirty="0" smtClean="0"/>
              <a:t>Eksemplerne har vist analyse af enkle psykologiske modeller. </a:t>
            </a:r>
            <a:r>
              <a:rPr lang="da-DK" dirty="0" err="1" smtClean="0"/>
              <a:t>Mplus</a:t>
            </a:r>
            <a:r>
              <a:rPr lang="da-DK" dirty="0" smtClean="0"/>
              <a:t> </a:t>
            </a:r>
            <a:r>
              <a:rPr lang="da-DK" dirty="0" err="1" smtClean="0"/>
              <a:t>User’s</a:t>
            </a:r>
            <a:r>
              <a:rPr lang="da-DK" dirty="0" smtClean="0"/>
              <a:t> Guide viser en lang række forskellige, også mere komplekse, modeller</a:t>
            </a:r>
          </a:p>
          <a:p>
            <a:r>
              <a:rPr lang="da-DK" dirty="0" smtClean="0"/>
              <a:t>Længdesnitsundersøgelser kan foretages</a:t>
            </a:r>
          </a:p>
          <a:p>
            <a:pPr lvl="1"/>
            <a:r>
              <a:rPr lang="da-DK" dirty="0" smtClean="0"/>
              <a:t>Ved lineære sammenhænge mindst tre målinger</a:t>
            </a:r>
          </a:p>
          <a:p>
            <a:pPr lvl="1"/>
            <a:r>
              <a:rPr lang="da-DK" dirty="0" smtClean="0"/>
              <a:t>Ved kurvet sammenhæng mindst fire målinger</a:t>
            </a:r>
          </a:p>
          <a:p>
            <a:r>
              <a:rPr lang="da-DK" dirty="0" smtClean="0"/>
              <a:t>Den latente variabel kan i stedet for at være kontinuert være en (tidligere) uerkendt klassifikation, f.eks. som nye underdiagnoser, eller </a:t>
            </a:r>
            <a:r>
              <a:rPr lang="da-DK" dirty="0" err="1" smtClean="0"/>
              <a:t>longitudinelt</a:t>
            </a:r>
            <a:r>
              <a:rPr lang="da-DK" dirty="0" smtClean="0"/>
              <a:t> som forskellige udviklingsforløb, eller forskellige reaktioner på behandling</a:t>
            </a:r>
          </a:p>
          <a:p>
            <a:r>
              <a:rPr lang="da-DK" dirty="0" smtClean="0"/>
              <a:t>Cases med manglende data for </a:t>
            </a:r>
            <a:r>
              <a:rPr lang="da-DK" smtClean="0"/>
              <a:t>nogle variable kan </a:t>
            </a:r>
            <a:r>
              <a:rPr lang="da-DK" dirty="0" smtClean="0"/>
              <a:t>anvendes</a:t>
            </a:r>
          </a:p>
          <a:p>
            <a:r>
              <a:rPr lang="da-DK" i="1" dirty="0" smtClean="0"/>
              <a:t>Psykologisk Selskab for Forskningsmetodologi </a:t>
            </a:r>
            <a:r>
              <a:rPr lang="da-DK" dirty="0" smtClean="0"/>
              <a:t>planlægger et egentligt kursus i </a:t>
            </a:r>
            <a:r>
              <a:rPr lang="da-DK" dirty="0" err="1" smtClean="0"/>
              <a:t>Mplus</a:t>
            </a:r>
            <a:endParaRPr lang="da-D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 smtClean="0"/>
              <a:t>SEM-model</a:t>
            </a:r>
            <a:r>
              <a:rPr lang="da-DK" dirty="0" smtClean="0"/>
              <a:t> med latente variable</a:t>
            </a:r>
            <a:endParaRPr lang="da-DK" dirty="0"/>
          </a:p>
        </p:txBody>
      </p:sp>
      <p:pic>
        <p:nvPicPr>
          <p:cNvPr id="6963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860467" y="1628800"/>
            <a:ext cx="7445333" cy="44672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da-DK" dirty="0" err="1" smtClean="0"/>
              <a:t>Pathmodel</a:t>
            </a:r>
            <a:r>
              <a:rPr lang="da-DK" dirty="0" smtClean="0"/>
              <a:t> med observerede variable</a:t>
            </a:r>
            <a:endParaRPr lang="da-DK" dirty="0"/>
          </a:p>
        </p:txBody>
      </p:sp>
      <p:pic>
        <p:nvPicPr>
          <p:cNvPr id="8" name="Pladsholder til indhold 7" descr="Pathmodel_F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547664" y="3212976"/>
            <a:ext cx="6181805" cy="1931814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 smtClean="0"/>
              <a:t>Inputfil</a:t>
            </a:r>
            <a:r>
              <a:rPr lang="da-DK" dirty="0" smtClean="0"/>
              <a:t> til </a:t>
            </a:r>
            <a:r>
              <a:rPr lang="da-DK" dirty="0" err="1" smtClean="0"/>
              <a:t>pathmodel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5256584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da-DK" dirty="0" smtClean="0"/>
              <a:t>TITLE:  Dette er en </a:t>
            </a:r>
            <a:r>
              <a:rPr lang="da-DK" dirty="0" err="1" smtClean="0"/>
              <a:t>path-model</a:t>
            </a:r>
            <a:r>
              <a:rPr lang="da-DK" dirty="0" smtClean="0"/>
              <a:t>. Fire </a:t>
            </a:r>
            <a:r>
              <a:rPr lang="da-DK" dirty="0" err="1" smtClean="0"/>
              <a:t>sumscores</a:t>
            </a:r>
            <a:r>
              <a:rPr lang="da-DK" dirty="0" smtClean="0"/>
              <a:t> beregnes ud fra hver 3 kontinuerte</a:t>
            </a:r>
          </a:p>
          <a:p>
            <a:pPr>
              <a:buNone/>
            </a:pPr>
            <a:r>
              <a:rPr lang="da-DK" dirty="0" smtClean="0"/>
              <a:t>	      indikatorer. Der undersøges en </a:t>
            </a:r>
            <a:r>
              <a:rPr lang="da-DK" dirty="0" err="1" smtClean="0"/>
              <a:t>pathmodel</a:t>
            </a:r>
            <a:r>
              <a:rPr lang="da-DK" dirty="0" smtClean="0"/>
              <a:t> mellem de 4 </a:t>
            </a:r>
            <a:r>
              <a:rPr lang="da-DK" dirty="0" err="1" smtClean="0"/>
              <a:t>sumscores</a:t>
            </a:r>
            <a:r>
              <a:rPr lang="da-DK" dirty="0" smtClean="0"/>
              <a:t>. </a:t>
            </a:r>
          </a:p>
          <a:p>
            <a:pPr>
              <a:buNone/>
            </a:pPr>
            <a:r>
              <a:rPr lang="da-DK" dirty="0" smtClean="0"/>
              <a:t>DATA:	</a:t>
            </a:r>
          </a:p>
          <a:p>
            <a:pPr>
              <a:buNone/>
            </a:pPr>
            <a:r>
              <a:rPr lang="da-DK" dirty="0" smtClean="0"/>
              <a:t>	FILE IS ex5.11.dat;</a:t>
            </a:r>
          </a:p>
          <a:p>
            <a:pPr>
              <a:buNone/>
            </a:pPr>
            <a:r>
              <a:rPr lang="da-DK" dirty="0" smtClean="0"/>
              <a:t>DEFINE:</a:t>
            </a:r>
          </a:p>
          <a:p>
            <a:pPr>
              <a:buNone/>
            </a:pPr>
            <a:r>
              <a:rPr lang="da-DK" dirty="0" smtClean="0"/>
              <a:t>    	sum1 = SUM(y1-y3);</a:t>
            </a:r>
          </a:p>
          <a:p>
            <a:pPr>
              <a:buNone/>
            </a:pPr>
            <a:r>
              <a:rPr lang="da-DK" dirty="0" smtClean="0"/>
              <a:t>    	sum2 = SUM(y4-y6);</a:t>
            </a:r>
          </a:p>
          <a:p>
            <a:pPr>
              <a:buNone/>
            </a:pPr>
            <a:r>
              <a:rPr lang="da-DK" dirty="0" smtClean="0"/>
              <a:t>    	sum3 = SUM(y7-y9);</a:t>
            </a:r>
          </a:p>
          <a:p>
            <a:pPr>
              <a:buNone/>
            </a:pPr>
            <a:r>
              <a:rPr lang="da-DK" dirty="0" smtClean="0"/>
              <a:t>    	sum4 = SUM(y10-y12);</a:t>
            </a:r>
          </a:p>
          <a:p>
            <a:pPr>
              <a:buNone/>
            </a:pPr>
            <a:r>
              <a:rPr lang="da-DK" dirty="0" smtClean="0"/>
              <a:t>VARIABLE:	</a:t>
            </a:r>
          </a:p>
          <a:p>
            <a:pPr>
              <a:buNone/>
            </a:pPr>
            <a:r>
              <a:rPr lang="da-DK" dirty="0" smtClean="0"/>
              <a:t>    	NAMES ARE y1-y12;</a:t>
            </a:r>
          </a:p>
          <a:p>
            <a:pPr>
              <a:buNone/>
            </a:pPr>
            <a:r>
              <a:rPr lang="da-DK" dirty="0" smtClean="0"/>
              <a:t>    	USEVARIABLES </a:t>
            </a:r>
            <a:r>
              <a:rPr lang="da-DK" dirty="0" err="1" smtClean="0"/>
              <a:t>are</a:t>
            </a:r>
            <a:r>
              <a:rPr lang="da-DK" dirty="0" smtClean="0"/>
              <a:t> sum1-sum4; </a:t>
            </a:r>
          </a:p>
          <a:p>
            <a:pPr>
              <a:buNone/>
            </a:pPr>
            <a:r>
              <a:rPr lang="da-DK" dirty="0" smtClean="0"/>
              <a:t>MODEL:	</a:t>
            </a:r>
          </a:p>
          <a:p>
            <a:pPr>
              <a:buNone/>
            </a:pPr>
            <a:r>
              <a:rPr lang="da-DK" dirty="0" smtClean="0"/>
              <a:t>    	!f1 BY y1-y3; </a:t>
            </a:r>
          </a:p>
          <a:p>
            <a:pPr>
              <a:buNone/>
            </a:pPr>
            <a:r>
              <a:rPr lang="da-DK" dirty="0" smtClean="0"/>
              <a:t>	!f2 BY y4-y6;</a:t>
            </a:r>
          </a:p>
          <a:p>
            <a:pPr>
              <a:buNone/>
            </a:pPr>
            <a:r>
              <a:rPr lang="da-DK" dirty="0" smtClean="0"/>
              <a:t>	!f3 BY y7-y9;</a:t>
            </a:r>
          </a:p>
          <a:p>
            <a:pPr>
              <a:buNone/>
            </a:pPr>
            <a:r>
              <a:rPr lang="da-DK" dirty="0" smtClean="0"/>
              <a:t>	!f4 BY y10-y12;</a:t>
            </a:r>
          </a:p>
          <a:p>
            <a:pPr>
              <a:buNone/>
            </a:pPr>
            <a:r>
              <a:rPr lang="da-DK" dirty="0" smtClean="0"/>
              <a:t>	sum4 ON sum3;                         ! i stedet for f4 ON f3;</a:t>
            </a:r>
          </a:p>
          <a:p>
            <a:pPr>
              <a:buNone/>
            </a:pPr>
            <a:r>
              <a:rPr lang="da-DK" dirty="0" smtClean="0"/>
              <a:t>	sum3 ON sum1 sum2;              ! i stedet for f3 ON f2 f1;</a:t>
            </a:r>
          </a:p>
          <a:p>
            <a:pPr>
              <a:buNone/>
            </a:pPr>
            <a:r>
              <a:rPr lang="da-DK" dirty="0" smtClean="0"/>
              <a:t>OUTPUT:</a:t>
            </a:r>
          </a:p>
          <a:p>
            <a:pPr>
              <a:buNone/>
            </a:pPr>
            <a:r>
              <a:rPr lang="da-DK" dirty="0" smtClean="0"/>
              <a:t>    	STANDARDIZED;</a:t>
            </a:r>
          </a:p>
          <a:p>
            <a:pPr>
              <a:buNone/>
            </a:pPr>
            <a:r>
              <a:rPr lang="da-DK" dirty="0" smtClean="0"/>
              <a:t>    	CINTERVAL;</a:t>
            </a:r>
            <a:endParaRPr lang="da-DK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Globale </a:t>
            </a:r>
            <a:r>
              <a:rPr lang="da-DK" dirty="0" err="1" smtClean="0"/>
              <a:t>fitindekser</a:t>
            </a:r>
            <a:r>
              <a:rPr lang="da-DK" dirty="0" smtClean="0"/>
              <a:t> </a:t>
            </a:r>
            <a:r>
              <a:rPr lang="da-DK" dirty="0" err="1" smtClean="0"/>
              <a:t>pathmodel</a:t>
            </a:r>
            <a:endParaRPr lang="da-DK" dirty="0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1"/>
          </p:nvPr>
        </p:nvSpPr>
        <p:spPr/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da-DK" dirty="0" err="1" smtClean="0"/>
              <a:t>Number</a:t>
            </a:r>
            <a:r>
              <a:rPr lang="da-DK" dirty="0" smtClean="0"/>
              <a:t> of </a:t>
            </a:r>
            <a:r>
              <a:rPr lang="da-DK" dirty="0" err="1" smtClean="0"/>
              <a:t>Free</a:t>
            </a:r>
            <a:r>
              <a:rPr lang="da-DK" dirty="0" smtClean="0"/>
              <a:t> Parameters                        7</a:t>
            </a:r>
          </a:p>
          <a:p>
            <a:pPr>
              <a:buNone/>
            </a:pPr>
            <a:endParaRPr lang="da-DK" dirty="0" smtClean="0"/>
          </a:p>
          <a:p>
            <a:pPr>
              <a:buNone/>
            </a:pPr>
            <a:r>
              <a:rPr lang="da-DK" dirty="0" err="1" smtClean="0"/>
              <a:t>Loglikelihood</a:t>
            </a:r>
            <a:endParaRPr lang="da-DK" dirty="0" smtClean="0"/>
          </a:p>
          <a:p>
            <a:pPr>
              <a:buNone/>
            </a:pPr>
            <a:endParaRPr lang="da-DK" dirty="0" smtClean="0"/>
          </a:p>
          <a:p>
            <a:pPr>
              <a:buNone/>
            </a:pPr>
            <a:r>
              <a:rPr lang="da-DK" dirty="0" smtClean="0"/>
              <a:t>          H0 </a:t>
            </a:r>
            <a:r>
              <a:rPr lang="da-DK" dirty="0" err="1" smtClean="0"/>
              <a:t>Value</a:t>
            </a:r>
            <a:r>
              <a:rPr lang="da-DK" dirty="0" smtClean="0"/>
              <a:t>                       -2446.863</a:t>
            </a:r>
          </a:p>
          <a:p>
            <a:pPr>
              <a:buNone/>
            </a:pPr>
            <a:r>
              <a:rPr lang="da-DK" dirty="0" smtClean="0"/>
              <a:t>          H1 </a:t>
            </a:r>
            <a:r>
              <a:rPr lang="da-DK" dirty="0" err="1" smtClean="0"/>
              <a:t>Value</a:t>
            </a:r>
            <a:r>
              <a:rPr lang="da-DK" dirty="0" smtClean="0"/>
              <a:t>                       -2445.229</a:t>
            </a:r>
          </a:p>
          <a:p>
            <a:pPr>
              <a:buNone/>
            </a:pPr>
            <a:endParaRPr lang="da-DK" dirty="0" smtClean="0"/>
          </a:p>
          <a:p>
            <a:pPr>
              <a:buNone/>
            </a:pPr>
            <a:r>
              <a:rPr lang="da-DK" dirty="0" smtClean="0"/>
              <a:t>Information </a:t>
            </a:r>
            <a:r>
              <a:rPr lang="da-DK" dirty="0" err="1" smtClean="0"/>
              <a:t>Criteria</a:t>
            </a:r>
            <a:endParaRPr lang="da-DK" dirty="0" smtClean="0"/>
          </a:p>
          <a:p>
            <a:pPr>
              <a:buNone/>
            </a:pPr>
            <a:endParaRPr lang="da-DK" dirty="0" smtClean="0"/>
          </a:p>
          <a:p>
            <a:pPr>
              <a:buNone/>
            </a:pPr>
            <a:r>
              <a:rPr lang="da-DK" dirty="0" smtClean="0"/>
              <a:t>          </a:t>
            </a:r>
            <a:r>
              <a:rPr lang="da-DK" dirty="0" err="1" smtClean="0"/>
              <a:t>Akaike</a:t>
            </a:r>
            <a:r>
              <a:rPr lang="da-DK" dirty="0" smtClean="0"/>
              <a:t> (AIC)                            4907.726</a:t>
            </a:r>
          </a:p>
          <a:p>
            <a:pPr>
              <a:buNone/>
            </a:pPr>
            <a:r>
              <a:rPr lang="da-DK" dirty="0" smtClean="0"/>
              <a:t>          </a:t>
            </a:r>
            <a:r>
              <a:rPr lang="da-DK" dirty="0" err="1" smtClean="0"/>
              <a:t>Bayesian</a:t>
            </a:r>
            <a:r>
              <a:rPr lang="da-DK" dirty="0" smtClean="0"/>
              <a:t> (BIC)                        4937.228</a:t>
            </a:r>
          </a:p>
          <a:p>
            <a:pPr>
              <a:buNone/>
            </a:pPr>
            <a:r>
              <a:rPr lang="da-DK" dirty="0" smtClean="0"/>
              <a:t>          </a:t>
            </a:r>
            <a:r>
              <a:rPr lang="da-DK" dirty="0" err="1" smtClean="0"/>
              <a:t>Sample-Size</a:t>
            </a:r>
            <a:r>
              <a:rPr lang="da-DK" dirty="0" smtClean="0"/>
              <a:t> </a:t>
            </a:r>
            <a:r>
              <a:rPr lang="da-DK" dirty="0" err="1" smtClean="0"/>
              <a:t>Adjusted</a:t>
            </a:r>
            <a:r>
              <a:rPr lang="da-DK" dirty="0" smtClean="0"/>
              <a:t> BIC    4915.010</a:t>
            </a:r>
          </a:p>
          <a:p>
            <a:pPr>
              <a:buNone/>
            </a:pPr>
            <a:r>
              <a:rPr lang="da-DK" dirty="0" smtClean="0"/>
              <a:t>            (n* = (n + 2) / 24)</a:t>
            </a:r>
          </a:p>
          <a:p>
            <a:pPr>
              <a:buNone/>
            </a:pPr>
            <a:endParaRPr lang="da-DK" dirty="0" smtClean="0"/>
          </a:p>
          <a:p>
            <a:pPr>
              <a:buNone/>
            </a:pPr>
            <a:r>
              <a:rPr lang="da-DK" dirty="0" smtClean="0"/>
              <a:t>Chi-Square Test of Model </a:t>
            </a:r>
            <a:r>
              <a:rPr lang="da-DK" dirty="0" err="1" smtClean="0"/>
              <a:t>Fit</a:t>
            </a:r>
            <a:endParaRPr lang="da-DK" dirty="0" smtClean="0"/>
          </a:p>
          <a:p>
            <a:pPr>
              <a:buNone/>
            </a:pPr>
            <a:endParaRPr lang="da-DK" dirty="0" smtClean="0"/>
          </a:p>
          <a:p>
            <a:pPr>
              <a:buNone/>
            </a:pPr>
            <a:r>
              <a:rPr lang="da-DK" dirty="0" smtClean="0"/>
              <a:t>          </a:t>
            </a:r>
            <a:r>
              <a:rPr lang="da-DK" dirty="0" err="1" smtClean="0"/>
              <a:t>Value</a:t>
            </a:r>
            <a:r>
              <a:rPr lang="da-DK" dirty="0" smtClean="0"/>
              <a:t>                                 3.267</a:t>
            </a:r>
          </a:p>
          <a:p>
            <a:pPr>
              <a:buNone/>
            </a:pPr>
            <a:r>
              <a:rPr lang="da-DK" dirty="0" smtClean="0"/>
              <a:t>          </a:t>
            </a:r>
            <a:r>
              <a:rPr lang="da-DK" dirty="0" err="1" smtClean="0"/>
              <a:t>Degrees</a:t>
            </a:r>
            <a:r>
              <a:rPr lang="da-DK" dirty="0" smtClean="0"/>
              <a:t> of </a:t>
            </a:r>
            <a:r>
              <a:rPr lang="da-DK" dirty="0" err="1" smtClean="0"/>
              <a:t>Freedom</a:t>
            </a:r>
            <a:r>
              <a:rPr lang="da-DK" dirty="0" smtClean="0"/>
              <a:t>              2</a:t>
            </a:r>
          </a:p>
          <a:p>
            <a:pPr>
              <a:buNone/>
            </a:pPr>
            <a:r>
              <a:rPr lang="da-DK" dirty="0" smtClean="0"/>
              <a:t>          </a:t>
            </a:r>
            <a:r>
              <a:rPr lang="da-DK" dirty="0" err="1" smtClean="0"/>
              <a:t>P-Value</a:t>
            </a:r>
            <a:r>
              <a:rPr lang="da-DK" dirty="0" smtClean="0"/>
              <a:t>                           0.1952</a:t>
            </a:r>
            <a:endParaRPr lang="da-DK" dirty="0"/>
          </a:p>
        </p:txBody>
      </p:sp>
      <p:sp>
        <p:nvSpPr>
          <p:cNvPr id="5" name="Pladsholder til indhold 4"/>
          <p:cNvSpPr>
            <a:spLocks noGrp="1"/>
          </p:cNvSpPr>
          <p:nvPr>
            <p:ph sz="half" idx="2"/>
          </p:nvPr>
        </p:nvSpPr>
        <p:spPr/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da-DK" dirty="0" smtClean="0"/>
              <a:t>RMSEA (</a:t>
            </a:r>
            <a:r>
              <a:rPr lang="da-DK" dirty="0" err="1" smtClean="0"/>
              <a:t>Root</a:t>
            </a:r>
            <a:r>
              <a:rPr lang="da-DK" dirty="0" smtClean="0"/>
              <a:t> </a:t>
            </a:r>
            <a:r>
              <a:rPr lang="da-DK" dirty="0" err="1" smtClean="0"/>
              <a:t>Mean</a:t>
            </a:r>
            <a:r>
              <a:rPr lang="da-DK" dirty="0" smtClean="0"/>
              <a:t> Square </a:t>
            </a:r>
            <a:r>
              <a:rPr lang="da-DK" dirty="0" err="1" smtClean="0"/>
              <a:t>Error</a:t>
            </a:r>
            <a:r>
              <a:rPr lang="da-DK" dirty="0" smtClean="0"/>
              <a:t> Of </a:t>
            </a:r>
            <a:r>
              <a:rPr lang="da-DK" dirty="0" err="1" smtClean="0"/>
              <a:t>Approximation</a:t>
            </a:r>
            <a:r>
              <a:rPr lang="da-DK" dirty="0" smtClean="0"/>
              <a:t>)</a:t>
            </a:r>
          </a:p>
          <a:p>
            <a:pPr>
              <a:buNone/>
            </a:pPr>
            <a:endParaRPr lang="da-DK" dirty="0" smtClean="0"/>
          </a:p>
          <a:p>
            <a:pPr>
              <a:buNone/>
            </a:pPr>
            <a:r>
              <a:rPr lang="da-DK" dirty="0" smtClean="0"/>
              <a:t>          </a:t>
            </a:r>
            <a:r>
              <a:rPr lang="da-DK" dirty="0" err="1" smtClean="0"/>
              <a:t>Estimate</a:t>
            </a:r>
            <a:r>
              <a:rPr lang="da-DK" dirty="0" smtClean="0"/>
              <a:t>                                  0.036</a:t>
            </a:r>
          </a:p>
          <a:p>
            <a:pPr>
              <a:buNone/>
            </a:pPr>
            <a:r>
              <a:rPr lang="da-DK" dirty="0" smtClean="0"/>
              <a:t>          90 </a:t>
            </a:r>
            <a:r>
              <a:rPr lang="da-DK" dirty="0" err="1" smtClean="0"/>
              <a:t>Percent</a:t>
            </a:r>
            <a:r>
              <a:rPr lang="da-DK" dirty="0" smtClean="0"/>
              <a:t> C.I.                        0.000  0.103</a:t>
            </a:r>
          </a:p>
          <a:p>
            <a:pPr>
              <a:buNone/>
            </a:pPr>
            <a:r>
              <a:rPr lang="da-DK" dirty="0" smtClean="0"/>
              <a:t>          </a:t>
            </a:r>
            <a:r>
              <a:rPr lang="da-DK" dirty="0" err="1" smtClean="0"/>
              <a:t>Probability</a:t>
            </a:r>
            <a:r>
              <a:rPr lang="da-DK" dirty="0" smtClean="0"/>
              <a:t> RMSEA &lt;= .05     0.536</a:t>
            </a:r>
          </a:p>
          <a:p>
            <a:pPr>
              <a:buNone/>
            </a:pPr>
            <a:endParaRPr lang="da-DK" dirty="0" smtClean="0"/>
          </a:p>
          <a:p>
            <a:pPr>
              <a:buNone/>
            </a:pPr>
            <a:r>
              <a:rPr lang="da-DK" dirty="0" smtClean="0"/>
              <a:t>CFI/TLI</a:t>
            </a:r>
          </a:p>
          <a:p>
            <a:pPr>
              <a:buNone/>
            </a:pPr>
            <a:endParaRPr lang="da-DK" dirty="0" smtClean="0"/>
          </a:p>
          <a:p>
            <a:pPr>
              <a:buNone/>
            </a:pPr>
            <a:r>
              <a:rPr lang="da-DK" dirty="0" smtClean="0"/>
              <a:t>          CFI                                0.996</a:t>
            </a:r>
          </a:p>
          <a:p>
            <a:pPr>
              <a:buNone/>
            </a:pPr>
            <a:r>
              <a:rPr lang="da-DK" dirty="0" smtClean="0"/>
              <a:t>          TLI                                0.989</a:t>
            </a:r>
          </a:p>
          <a:p>
            <a:pPr>
              <a:buNone/>
            </a:pPr>
            <a:endParaRPr lang="da-DK" dirty="0" smtClean="0"/>
          </a:p>
          <a:p>
            <a:pPr>
              <a:buNone/>
            </a:pPr>
            <a:r>
              <a:rPr lang="da-DK" dirty="0" smtClean="0"/>
              <a:t>Chi-Square Test of Model </a:t>
            </a:r>
            <a:r>
              <a:rPr lang="da-DK" dirty="0" err="1" smtClean="0"/>
              <a:t>Fit</a:t>
            </a:r>
            <a:r>
              <a:rPr lang="da-DK" dirty="0" smtClean="0"/>
              <a:t> for the Baseline Model</a:t>
            </a:r>
          </a:p>
          <a:p>
            <a:pPr>
              <a:buNone/>
            </a:pPr>
            <a:endParaRPr lang="da-DK" dirty="0" smtClean="0"/>
          </a:p>
          <a:p>
            <a:pPr>
              <a:buNone/>
            </a:pPr>
            <a:r>
              <a:rPr lang="da-DK" dirty="0" smtClean="0"/>
              <a:t>          </a:t>
            </a:r>
            <a:r>
              <a:rPr lang="da-DK" dirty="0" err="1" smtClean="0"/>
              <a:t>Value</a:t>
            </a:r>
            <a:r>
              <a:rPr lang="da-DK" dirty="0" smtClean="0"/>
              <a:t>                                306.652</a:t>
            </a:r>
          </a:p>
          <a:p>
            <a:pPr>
              <a:buNone/>
            </a:pPr>
            <a:r>
              <a:rPr lang="da-DK" dirty="0" smtClean="0"/>
              <a:t>          </a:t>
            </a:r>
            <a:r>
              <a:rPr lang="da-DK" dirty="0" err="1" smtClean="0"/>
              <a:t>Degrees</a:t>
            </a:r>
            <a:r>
              <a:rPr lang="da-DK" dirty="0" smtClean="0"/>
              <a:t> of </a:t>
            </a:r>
            <a:r>
              <a:rPr lang="da-DK" dirty="0" err="1" smtClean="0"/>
              <a:t>Freedom</a:t>
            </a:r>
            <a:r>
              <a:rPr lang="da-DK" dirty="0" smtClean="0"/>
              <a:t>                  5</a:t>
            </a:r>
          </a:p>
          <a:p>
            <a:pPr>
              <a:buNone/>
            </a:pPr>
            <a:r>
              <a:rPr lang="da-DK" dirty="0" smtClean="0"/>
              <a:t>          </a:t>
            </a:r>
            <a:r>
              <a:rPr lang="da-DK" dirty="0" err="1" smtClean="0"/>
              <a:t>P-Value</a:t>
            </a:r>
            <a:r>
              <a:rPr lang="da-DK" dirty="0" smtClean="0"/>
              <a:t>                              0.0000</a:t>
            </a:r>
          </a:p>
          <a:p>
            <a:pPr>
              <a:buNone/>
            </a:pPr>
            <a:endParaRPr lang="da-DK" dirty="0" smtClean="0"/>
          </a:p>
          <a:p>
            <a:pPr>
              <a:buNone/>
            </a:pPr>
            <a:r>
              <a:rPr lang="da-DK" dirty="0" smtClean="0"/>
              <a:t>SRMR (</a:t>
            </a:r>
            <a:r>
              <a:rPr lang="da-DK" dirty="0" err="1" smtClean="0"/>
              <a:t>Standardized</a:t>
            </a:r>
            <a:r>
              <a:rPr lang="da-DK" dirty="0" smtClean="0"/>
              <a:t> </a:t>
            </a:r>
            <a:r>
              <a:rPr lang="da-DK" dirty="0" err="1" smtClean="0"/>
              <a:t>Root</a:t>
            </a:r>
            <a:r>
              <a:rPr lang="da-DK" dirty="0" smtClean="0"/>
              <a:t> </a:t>
            </a:r>
            <a:r>
              <a:rPr lang="da-DK" dirty="0" err="1" smtClean="0"/>
              <a:t>Mean</a:t>
            </a:r>
            <a:r>
              <a:rPr lang="da-DK" dirty="0" smtClean="0"/>
              <a:t> Square </a:t>
            </a:r>
            <a:r>
              <a:rPr lang="da-DK" dirty="0" err="1" smtClean="0"/>
              <a:t>Residual</a:t>
            </a:r>
            <a:r>
              <a:rPr lang="da-DK" dirty="0" smtClean="0"/>
              <a:t>)</a:t>
            </a:r>
          </a:p>
          <a:p>
            <a:pPr>
              <a:buNone/>
            </a:pPr>
            <a:endParaRPr lang="da-DK" dirty="0" smtClean="0"/>
          </a:p>
          <a:p>
            <a:pPr>
              <a:buNone/>
            </a:pPr>
            <a:r>
              <a:rPr lang="da-DK" dirty="0" smtClean="0"/>
              <a:t>          </a:t>
            </a:r>
            <a:r>
              <a:rPr lang="da-DK" dirty="0" err="1" smtClean="0"/>
              <a:t>Value</a:t>
            </a:r>
            <a:r>
              <a:rPr lang="da-DK" dirty="0" smtClean="0"/>
              <a:t>                              0.018</a:t>
            </a:r>
            <a:endParaRPr lang="da-DK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Regression SEM- vs. </a:t>
            </a:r>
            <a:r>
              <a:rPr lang="da-DK" dirty="0" err="1" smtClean="0"/>
              <a:t>pathmodel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s-ES" dirty="0" smtClean="0"/>
              <a:t>STDY Standardization </a:t>
            </a:r>
          </a:p>
          <a:p>
            <a:pPr>
              <a:buNone/>
            </a:pPr>
            <a:r>
              <a:rPr lang="es-ES" dirty="0" smtClean="0"/>
              <a:t>                                                                         Two-Tailed</a:t>
            </a:r>
          </a:p>
          <a:p>
            <a:pPr>
              <a:buNone/>
            </a:pPr>
            <a:r>
              <a:rPr lang="es-ES" dirty="0" smtClean="0"/>
              <a:t>                     Estimate       S.E.       Est./S.E.   P-Value</a:t>
            </a:r>
          </a:p>
          <a:p>
            <a:pPr>
              <a:buNone/>
            </a:pPr>
            <a:r>
              <a:rPr lang="es-ES" dirty="0" smtClean="0"/>
              <a:t>F4       ON</a:t>
            </a:r>
          </a:p>
          <a:p>
            <a:pPr>
              <a:buNone/>
            </a:pPr>
            <a:r>
              <a:rPr lang="es-ES" dirty="0" smtClean="0"/>
              <a:t>    F3                 0.595      0.049     12.145      0.000</a:t>
            </a:r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r>
              <a:rPr lang="es-ES" dirty="0" smtClean="0"/>
              <a:t> F3       ON</a:t>
            </a:r>
          </a:p>
          <a:p>
            <a:pPr>
              <a:buNone/>
            </a:pPr>
            <a:r>
              <a:rPr lang="es-ES" dirty="0" smtClean="0"/>
              <a:t>    F1                 0.454      0.048       9.535      0.000</a:t>
            </a:r>
          </a:p>
          <a:p>
            <a:pPr>
              <a:buNone/>
            </a:pPr>
            <a:r>
              <a:rPr lang="es-ES" dirty="0" smtClean="0"/>
              <a:t>    F2                 0.639      0.044     14.485      0.000</a:t>
            </a:r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r>
              <a:rPr lang="es-ES" dirty="0" smtClean="0"/>
              <a:t> F2       WITH</a:t>
            </a:r>
          </a:p>
          <a:p>
            <a:pPr>
              <a:buNone/>
            </a:pPr>
            <a:r>
              <a:rPr lang="es-ES" dirty="0" smtClean="0"/>
              <a:t>    F1                -0.034      0.062     -0.545      0.586</a:t>
            </a:r>
            <a:endParaRPr lang="da-DK" dirty="0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                                                                  Two-Tailed</a:t>
            </a:r>
          </a:p>
          <a:p>
            <a:pPr>
              <a:buNone/>
            </a:pPr>
            <a:r>
              <a:rPr lang="en-US" dirty="0" smtClean="0"/>
              <a:t>                         Estimate   S.E.       Est./S.E.    P-Value</a:t>
            </a:r>
          </a:p>
          <a:p>
            <a:pPr>
              <a:buNone/>
            </a:pPr>
            <a:r>
              <a:rPr lang="en-US" dirty="0" smtClean="0"/>
              <a:t> SUM4     ON</a:t>
            </a:r>
          </a:p>
          <a:p>
            <a:pPr>
              <a:buNone/>
            </a:pPr>
            <a:r>
              <a:rPr lang="en-US" dirty="0" smtClean="0"/>
              <a:t>   SUM3             0.428      0.037     11.705      0.000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 SUM3     ON</a:t>
            </a:r>
          </a:p>
          <a:p>
            <a:pPr>
              <a:buNone/>
            </a:pPr>
            <a:r>
              <a:rPr lang="en-US" dirty="0" smtClean="0"/>
              <a:t>    SUM1            0.341      0.035       9.713      0.000</a:t>
            </a:r>
          </a:p>
          <a:p>
            <a:pPr>
              <a:buNone/>
            </a:pPr>
            <a:r>
              <a:rPr lang="en-US" dirty="0" smtClean="0"/>
              <a:t>    SUM2            0.475      0.033     14.403      0.000</a:t>
            </a:r>
            <a:endParaRPr lang="da-D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 smtClean="0"/>
              <a:t>Regression SEM- vs. </a:t>
            </a:r>
            <a:r>
              <a:rPr lang="da-DK" dirty="0" err="1" smtClean="0"/>
              <a:t>Pathmodel</a:t>
            </a:r>
            <a:r>
              <a:rPr lang="da-DK" dirty="0" smtClean="0"/>
              <a:t/>
            </a:r>
            <a:br>
              <a:rPr lang="da-DK" dirty="0" smtClean="0"/>
            </a:br>
            <a:r>
              <a:rPr lang="da-DK" dirty="0" smtClean="0"/>
              <a:t>med </a:t>
            </a:r>
            <a:r>
              <a:rPr lang="da-DK" dirty="0" err="1" smtClean="0"/>
              <a:t>konfidensintervaller</a:t>
            </a:r>
            <a:endParaRPr lang="da-DK" dirty="0"/>
          </a:p>
        </p:txBody>
      </p:sp>
      <p:sp>
        <p:nvSpPr>
          <p:cNvPr id="6" name="Pladsholder til tekst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b="0" dirty="0" err="1" smtClean="0"/>
              <a:t>SEM-model</a:t>
            </a:r>
            <a:endParaRPr lang="da-DK" b="0" dirty="0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2"/>
          </p:nvPr>
        </p:nvSpPr>
        <p:spPr>
          <a:xfrm>
            <a:off x="467544" y="2564904"/>
            <a:ext cx="4040188" cy="3342357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s-ES" sz="2300" dirty="0" smtClean="0"/>
              <a:t>STDXY Standardization </a:t>
            </a:r>
          </a:p>
          <a:p>
            <a:pPr>
              <a:buNone/>
            </a:pPr>
            <a:r>
              <a:rPr lang="es-ES" sz="2300" dirty="0" smtClean="0"/>
              <a:t>                                                                         </a:t>
            </a:r>
          </a:p>
          <a:p>
            <a:pPr>
              <a:buNone/>
            </a:pPr>
            <a:r>
              <a:rPr lang="es-ES" sz="2300" dirty="0" smtClean="0"/>
              <a:t>                     Estimate   Lower 2.5%  Upper 2.5%  </a:t>
            </a:r>
          </a:p>
          <a:p>
            <a:pPr>
              <a:buNone/>
            </a:pPr>
            <a:r>
              <a:rPr lang="es-ES" sz="2300" dirty="0" smtClean="0"/>
              <a:t>F4       ON</a:t>
            </a:r>
          </a:p>
          <a:p>
            <a:pPr>
              <a:buNone/>
            </a:pPr>
            <a:r>
              <a:rPr lang="es-ES" sz="2300" dirty="0" smtClean="0"/>
              <a:t>    F3                 0.595            0.499   -   0.691 </a:t>
            </a:r>
          </a:p>
          <a:p>
            <a:pPr>
              <a:buNone/>
            </a:pPr>
            <a:endParaRPr lang="es-ES" sz="2300" dirty="0" smtClean="0"/>
          </a:p>
          <a:p>
            <a:pPr>
              <a:buNone/>
            </a:pPr>
            <a:r>
              <a:rPr lang="es-ES" sz="2300" dirty="0" smtClean="0"/>
              <a:t> F3       ON</a:t>
            </a:r>
          </a:p>
          <a:p>
            <a:pPr>
              <a:buNone/>
            </a:pPr>
            <a:r>
              <a:rPr lang="es-ES" sz="2300" dirty="0" smtClean="0"/>
              <a:t>    F1                 0.454            0.361   -   0.547 </a:t>
            </a:r>
          </a:p>
          <a:p>
            <a:pPr>
              <a:buNone/>
            </a:pPr>
            <a:r>
              <a:rPr lang="es-ES" sz="2300" dirty="0" smtClean="0"/>
              <a:t>    F2                 0.639            0.553   -   0.726  </a:t>
            </a:r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r>
              <a:rPr lang="es-ES" dirty="0" smtClean="0"/>
              <a:t> </a:t>
            </a:r>
          </a:p>
        </p:txBody>
      </p:sp>
      <p:sp>
        <p:nvSpPr>
          <p:cNvPr id="7" name="Pladsholder til tekst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da-DK" b="0" dirty="0" err="1" smtClean="0"/>
              <a:t>Pathmodel</a:t>
            </a:r>
            <a:endParaRPr lang="da-DK" b="0" dirty="0"/>
          </a:p>
        </p:txBody>
      </p:sp>
      <p:sp>
        <p:nvSpPr>
          <p:cNvPr id="4" name="Pladsholder til indhold 3"/>
          <p:cNvSpPr>
            <a:spLocks noGrp="1"/>
          </p:cNvSpPr>
          <p:nvPr>
            <p:ph sz="quarter" idx="4"/>
          </p:nvPr>
        </p:nvSpPr>
        <p:spPr>
          <a:xfrm>
            <a:off x="4644008" y="2420888"/>
            <a:ext cx="4041775" cy="39512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ES" sz="1600" dirty="0" smtClean="0"/>
              <a:t>STDXY Standardization </a:t>
            </a:r>
          </a:p>
          <a:p>
            <a:pPr>
              <a:buNone/>
            </a:pPr>
            <a:r>
              <a:rPr lang="en-US" sz="1600" dirty="0" smtClean="0"/>
              <a:t>                                                                       </a:t>
            </a:r>
            <a:r>
              <a:rPr lang="es-ES" sz="1600" dirty="0" smtClean="0"/>
              <a:t>  </a:t>
            </a:r>
          </a:p>
          <a:p>
            <a:pPr>
              <a:buNone/>
            </a:pPr>
            <a:r>
              <a:rPr lang="es-ES" sz="1600" dirty="0" smtClean="0"/>
              <a:t>                     Estimate   Lower 2.5%  Upper 2.5%  </a:t>
            </a:r>
          </a:p>
          <a:p>
            <a:pPr>
              <a:buNone/>
            </a:pPr>
            <a:r>
              <a:rPr lang="en-US" sz="1600" dirty="0" smtClean="0"/>
              <a:t>SUM4     ON</a:t>
            </a:r>
          </a:p>
          <a:p>
            <a:pPr>
              <a:buNone/>
            </a:pPr>
            <a:r>
              <a:rPr lang="en-US" sz="1600" dirty="0" smtClean="0"/>
              <a:t>   SUM3           0.428               0.356  -   0.499  </a:t>
            </a:r>
          </a:p>
          <a:p>
            <a:pPr>
              <a:buNone/>
            </a:pPr>
            <a:r>
              <a:rPr lang="en-US" sz="1600" dirty="0" smtClean="0"/>
              <a:t> SUM3     ON</a:t>
            </a:r>
          </a:p>
          <a:p>
            <a:pPr>
              <a:buNone/>
            </a:pPr>
            <a:r>
              <a:rPr lang="en-US" sz="1600" dirty="0" smtClean="0"/>
              <a:t>    SUM1          0.341               0.272  -   0.410      </a:t>
            </a:r>
          </a:p>
          <a:p>
            <a:pPr>
              <a:buNone/>
            </a:pPr>
            <a:r>
              <a:rPr lang="en-US" sz="1600" dirty="0" smtClean="0"/>
              <a:t>    SUM2          0.475               0.410  -   0.539   </a:t>
            </a:r>
            <a:endParaRPr lang="da-DK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dirty="0" err="1" smtClean="0"/>
              <a:t>Pathmodel</a:t>
            </a:r>
            <a:r>
              <a:rPr lang="da-DK" dirty="0" smtClean="0"/>
              <a:t> versus </a:t>
            </a:r>
            <a:r>
              <a:rPr lang="da-DK" dirty="0" err="1" smtClean="0"/>
              <a:t>SEM-model</a:t>
            </a:r>
            <a:endParaRPr lang="da-DK" dirty="0"/>
          </a:p>
        </p:txBody>
      </p:sp>
      <p:sp>
        <p:nvSpPr>
          <p:cNvPr id="6" name="Pladsholder til indhold 5"/>
          <p:cNvSpPr>
            <a:spLocks noGrp="1"/>
          </p:cNvSpPr>
          <p:nvPr>
            <p:ph idx="1"/>
          </p:nvPr>
        </p:nvSpPr>
        <p:spPr>
          <a:xfrm>
            <a:off x="395536" y="1844824"/>
            <a:ext cx="8229600" cy="4525963"/>
          </a:xfrm>
        </p:spPr>
        <p:txBody>
          <a:bodyPr>
            <a:normAutofit/>
          </a:bodyPr>
          <a:lstStyle/>
          <a:p>
            <a:r>
              <a:rPr lang="da-DK" dirty="0" err="1" smtClean="0"/>
              <a:t>Pathmodellen</a:t>
            </a:r>
            <a:r>
              <a:rPr lang="da-DK" dirty="0" smtClean="0"/>
              <a:t> er god</a:t>
            </a:r>
          </a:p>
          <a:p>
            <a:r>
              <a:rPr lang="da-DK" dirty="0" smtClean="0"/>
              <a:t>Alligevel giver den signifikant lavere regressionskoefficienter end </a:t>
            </a:r>
            <a:r>
              <a:rPr lang="da-DK" dirty="0" err="1" smtClean="0"/>
              <a:t>SEM-modellen</a:t>
            </a:r>
            <a:r>
              <a:rPr lang="da-DK" dirty="0" smtClean="0"/>
              <a:t> med de samme data</a:t>
            </a:r>
          </a:p>
          <a:p>
            <a:r>
              <a:rPr lang="da-DK" dirty="0" smtClean="0"/>
              <a:t>Den psykologiske model vil derfor gennem analysen fremstå dårligere end den faktisk er</a:t>
            </a:r>
          </a:p>
          <a:p>
            <a:r>
              <a:rPr lang="da-DK" dirty="0" smtClean="0"/>
              <a:t>Data er her for både </a:t>
            </a:r>
            <a:r>
              <a:rPr lang="da-DK" dirty="0" err="1" smtClean="0"/>
              <a:t>path-</a:t>
            </a:r>
            <a:r>
              <a:rPr lang="da-DK" dirty="0" smtClean="0"/>
              <a:t> og </a:t>
            </a:r>
            <a:r>
              <a:rPr lang="da-DK" dirty="0" err="1" smtClean="0"/>
              <a:t>SEM-model</a:t>
            </a:r>
            <a:r>
              <a:rPr lang="da-DK" dirty="0" smtClean="0"/>
              <a:t> kontinuerte, sjældent for psykologiske data</a:t>
            </a:r>
          </a:p>
          <a:p>
            <a:pPr>
              <a:buNone/>
            </a:pPr>
            <a:endParaRPr lang="da-DK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 err="1" smtClean="0"/>
              <a:t>Pathmodel</a:t>
            </a:r>
            <a:r>
              <a:rPr lang="da-DK" dirty="0" smtClean="0"/>
              <a:t> versus </a:t>
            </a:r>
            <a:r>
              <a:rPr lang="da-DK" dirty="0" err="1" smtClean="0"/>
              <a:t>SEM-model</a:t>
            </a:r>
            <a:r>
              <a:rPr lang="da-DK" dirty="0" smtClean="0"/>
              <a:t/>
            </a:r>
            <a:br>
              <a:rPr lang="da-DK" dirty="0" smtClean="0"/>
            </a:br>
            <a:r>
              <a:rPr lang="da-DK" dirty="0" err="1" smtClean="0"/>
              <a:t>dikotome</a:t>
            </a:r>
            <a:r>
              <a:rPr lang="da-DK" dirty="0" smtClean="0"/>
              <a:t> data</a:t>
            </a:r>
            <a:endParaRPr lang="da-DK" dirty="0"/>
          </a:p>
        </p:txBody>
      </p:sp>
      <p:sp>
        <p:nvSpPr>
          <p:cNvPr id="6" name="Pladsholder til indhold 5"/>
          <p:cNvSpPr>
            <a:spLocks noGrp="1"/>
          </p:cNvSpPr>
          <p:nvPr>
            <p:ph idx="1"/>
          </p:nvPr>
        </p:nvSpPr>
        <p:spPr>
          <a:xfrm>
            <a:off x="395536" y="1844824"/>
            <a:ext cx="8229600" cy="4392488"/>
          </a:xfrm>
        </p:spPr>
        <p:txBody>
          <a:bodyPr>
            <a:normAutofit fontScale="92500" lnSpcReduction="20000"/>
          </a:bodyPr>
          <a:lstStyle/>
          <a:p>
            <a:r>
              <a:rPr lang="da-DK" dirty="0" smtClean="0"/>
              <a:t>For at vise forskellen med mere almindelige psykologiske data, omdannes de 12 kontinuerte observerede variable til </a:t>
            </a:r>
            <a:r>
              <a:rPr lang="da-DK" dirty="0" err="1" smtClean="0"/>
              <a:t>dikotome</a:t>
            </a:r>
            <a:r>
              <a:rPr lang="da-DK" dirty="0" smtClean="0"/>
              <a:t> variable (eks. </a:t>
            </a:r>
            <a:r>
              <a:rPr lang="da-DK" dirty="0" err="1" smtClean="0"/>
              <a:t>ja/nej-svar</a:t>
            </a:r>
            <a:r>
              <a:rPr lang="da-DK" dirty="0" smtClean="0"/>
              <a:t> på 12 spørgsmål)</a:t>
            </a:r>
          </a:p>
          <a:p>
            <a:r>
              <a:rPr lang="da-DK" dirty="0" smtClean="0"/>
              <a:t>Omdannelsen er foregået ved at indlægge en tærskel i hver variabel så værdier under tærsklen = 0 og værdier over tærsklen = 1</a:t>
            </a:r>
          </a:p>
          <a:p>
            <a:r>
              <a:rPr lang="da-DK" dirty="0" smtClean="0"/>
              <a:t>For hvert sæt af 3 variable er tærsklerne valgt til at afskære </a:t>
            </a:r>
            <a:r>
              <a:rPr lang="da-DK" dirty="0" err="1" smtClean="0"/>
              <a:t>hhv</a:t>
            </a:r>
            <a:r>
              <a:rPr lang="da-DK" dirty="0" smtClean="0"/>
              <a:t> ca. 25%, ca. 50% og ca. 75%  </a:t>
            </a:r>
          </a:p>
          <a:p>
            <a:r>
              <a:rPr lang="da-DK" dirty="0" smtClean="0"/>
              <a:t>Omdannelsen er lavet med </a:t>
            </a:r>
            <a:r>
              <a:rPr lang="da-DK" dirty="0" err="1" smtClean="0"/>
              <a:t>Splus</a:t>
            </a:r>
            <a:r>
              <a:rPr lang="da-DK" dirty="0" smtClean="0"/>
              <a:t>, men kan laves med </a:t>
            </a:r>
            <a:r>
              <a:rPr lang="da-DK" dirty="0" err="1" smtClean="0"/>
              <a:t>Mplus</a:t>
            </a:r>
            <a:r>
              <a:rPr lang="da-DK" dirty="0" smtClean="0"/>
              <a:t> </a:t>
            </a:r>
          </a:p>
          <a:p>
            <a:pPr>
              <a:buNone/>
            </a:pPr>
            <a:endParaRPr lang="da-DK" dirty="0" smtClean="0"/>
          </a:p>
          <a:p>
            <a:endParaRPr lang="da-DK" dirty="0" smtClean="0"/>
          </a:p>
          <a:p>
            <a:endParaRPr lang="da-DK" dirty="0" smtClean="0"/>
          </a:p>
          <a:p>
            <a:pPr>
              <a:buNone/>
            </a:pPr>
            <a:endParaRPr lang="da-DK" dirty="0" smtClean="0"/>
          </a:p>
        </p:txBody>
      </p:sp>
      <p:sp>
        <p:nvSpPr>
          <p:cNvPr id="4" name="Rektangel 3"/>
          <p:cNvSpPr/>
          <p:nvPr/>
        </p:nvSpPr>
        <p:spPr>
          <a:xfrm>
            <a:off x="4441195" y="3244334"/>
            <a:ext cx="2616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a-DK" baseline="30000" dirty="0" smtClean="0"/>
              <a:t>*</a:t>
            </a:r>
            <a:endParaRPr lang="da-DK" dirty="0"/>
          </a:p>
        </p:txBody>
      </p:sp>
      <p:sp>
        <p:nvSpPr>
          <p:cNvPr id="7" name="Rektangel 6"/>
          <p:cNvSpPr/>
          <p:nvPr/>
        </p:nvSpPr>
        <p:spPr>
          <a:xfrm>
            <a:off x="4441195" y="3244334"/>
            <a:ext cx="2616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a-DK" baseline="30000" dirty="0" smtClean="0"/>
              <a:t>*</a:t>
            </a:r>
            <a:endParaRPr lang="da-DK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976</TotalTime>
  <Words>752</Words>
  <Application>Microsoft Office PowerPoint</Application>
  <PresentationFormat>Skærmshow (4:3)</PresentationFormat>
  <Paragraphs>158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13</vt:i4>
      </vt:variant>
    </vt:vector>
  </HeadingPairs>
  <TitlesOfParts>
    <vt:vector size="14" baseType="lpstr">
      <vt:lpstr>Kontortema</vt:lpstr>
      <vt:lpstr>Demonstration af at forskning med  latente variable er mere powerfuld end forskning med observerede variable (sumscores)   </vt:lpstr>
      <vt:lpstr>SEM-model med latente variable</vt:lpstr>
      <vt:lpstr>Pathmodel med observerede variable</vt:lpstr>
      <vt:lpstr>Inputfil til pathmodel</vt:lpstr>
      <vt:lpstr>Globale fitindekser pathmodel</vt:lpstr>
      <vt:lpstr>Regression SEM- vs. pathmodel</vt:lpstr>
      <vt:lpstr>Regression SEM- vs. Pathmodel med konfidensintervaller</vt:lpstr>
      <vt:lpstr>Pathmodel versus SEM-model</vt:lpstr>
      <vt:lpstr>Pathmodel versus SEM-model dikotome data</vt:lpstr>
      <vt:lpstr>Regression SEM- vs. Pathmodel kontinuerte og dikotome data</vt:lpstr>
      <vt:lpstr>Regression SEM- vs. Pathmodel kontinuerte og dikotome data</vt:lpstr>
      <vt:lpstr>Regression SEM- vs. Pathmodel kontinuerte og dikotome data</vt:lpstr>
      <vt:lpstr>Flere forskningsmuligheder  med SEM-modeller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Dias nummer 1</dc:title>
  <dc:creator>Jan Ivanouw</dc:creator>
  <cp:lastModifiedBy>Jan Ivanouw</cp:lastModifiedBy>
  <cp:revision>233</cp:revision>
  <dcterms:created xsi:type="dcterms:W3CDTF">2011-12-01T11:49:10Z</dcterms:created>
  <dcterms:modified xsi:type="dcterms:W3CDTF">2017-12-13T22:39:30Z</dcterms:modified>
</cp:coreProperties>
</file>